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665" r:id="rId4"/>
    <p:sldMasterId id="2147483678" r:id="rId5"/>
  </p:sldMasterIdLst>
  <p:notesMasterIdLst>
    <p:notesMasterId r:id="rId51"/>
  </p:notesMasterIdLst>
  <p:sldIdLst>
    <p:sldId id="256" r:id="rId6"/>
    <p:sldId id="258" r:id="rId7"/>
    <p:sldId id="259" r:id="rId8"/>
    <p:sldId id="395" r:id="rId9"/>
    <p:sldId id="352" r:id="rId10"/>
    <p:sldId id="356" r:id="rId11"/>
    <p:sldId id="398" r:id="rId12"/>
    <p:sldId id="400" r:id="rId13"/>
    <p:sldId id="354" r:id="rId14"/>
    <p:sldId id="355" r:id="rId15"/>
    <p:sldId id="362" r:id="rId16"/>
    <p:sldId id="357" r:id="rId17"/>
    <p:sldId id="353" r:id="rId18"/>
    <p:sldId id="393" r:id="rId19"/>
    <p:sldId id="365" r:id="rId20"/>
    <p:sldId id="363" r:id="rId21"/>
    <p:sldId id="389" r:id="rId22"/>
    <p:sldId id="390" r:id="rId23"/>
    <p:sldId id="359" r:id="rId24"/>
    <p:sldId id="367" r:id="rId25"/>
    <p:sldId id="371" r:id="rId26"/>
    <p:sldId id="394" r:id="rId27"/>
    <p:sldId id="264" r:id="rId28"/>
    <p:sldId id="323" r:id="rId29"/>
    <p:sldId id="331" r:id="rId30"/>
    <p:sldId id="332" r:id="rId31"/>
    <p:sldId id="372" r:id="rId32"/>
    <p:sldId id="370" r:id="rId33"/>
    <p:sldId id="369" r:id="rId34"/>
    <p:sldId id="373" r:id="rId35"/>
    <p:sldId id="375" r:id="rId36"/>
    <p:sldId id="366" r:id="rId37"/>
    <p:sldId id="377" r:id="rId38"/>
    <p:sldId id="397" r:id="rId39"/>
    <p:sldId id="378" r:id="rId40"/>
    <p:sldId id="383" r:id="rId41"/>
    <p:sldId id="379" r:id="rId42"/>
    <p:sldId id="360" r:id="rId43"/>
    <p:sldId id="392" r:id="rId44"/>
    <p:sldId id="386" r:id="rId45"/>
    <p:sldId id="387" r:id="rId46"/>
    <p:sldId id="399" r:id="rId47"/>
    <p:sldId id="388" r:id="rId48"/>
    <p:sldId id="361" r:id="rId49"/>
    <p:sldId id="29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E75F15-5FBA-4988-9A7C-BA72A1C18AE2}">
          <p14:sldIdLst>
            <p14:sldId id="256"/>
            <p14:sldId id="258"/>
            <p14:sldId id="259"/>
            <p14:sldId id="395"/>
            <p14:sldId id="352"/>
            <p14:sldId id="356"/>
            <p14:sldId id="398"/>
            <p14:sldId id="400"/>
            <p14:sldId id="354"/>
            <p14:sldId id="355"/>
            <p14:sldId id="362"/>
            <p14:sldId id="357"/>
            <p14:sldId id="353"/>
            <p14:sldId id="393"/>
            <p14:sldId id="365"/>
            <p14:sldId id="363"/>
            <p14:sldId id="389"/>
            <p14:sldId id="390"/>
            <p14:sldId id="359"/>
            <p14:sldId id="367"/>
            <p14:sldId id="371"/>
            <p14:sldId id="394"/>
            <p14:sldId id="264"/>
            <p14:sldId id="323"/>
            <p14:sldId id="331"/>
            <p14:sldId id="332"/>
            <p14:sldId id="372"/>
            <p14:sldId id="370"/>
            <p14:sldId id="369"/>
            <p14:sldId id="373"/>
            <p14:sldId id="375"/>
            <p14:sldId id="366"/>
            <p14:sldId id="377"/>
            <p14:sldId id="397"/>
            <p14:sldId id="378"/>
            <p14:sldId id="383"/>
            <p14:sldId id="379"/>
            <p14:sldId id="360"/>
            <p14:sldId id="392"/>
            <p14:sldId id="386"/>
            <p14:sldId id="387"/>
            <p14:sldId id="399"/>
            <p14:sldId id="388"/>
            <p14:sldId id="361"/>
            <p14:sldId id="2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n Alkalay" initials="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8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5" autoAdjust="0"/>
    <p:restoredTop sz="94646" autoAdjust="0"/>
  </p:normalViewPr>
  <p:slideViewPr>
    <p:cSldViewPr>
      <p:cViewPr varScale="1">
        <p:scale>
          <a:sx n="68" d="100"/>
          <a:sy n="68" d="100"/>
        </p:scale>
        <p:origin x="88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C7AD0-9D6D-48EF-AFB4-9F4B548E1D95}" type="datetimeFigureOut">
              <a:rPr lang="en-ZA" smtClean="0"/>
              <a:t>2019/07/29</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DF021-A38B-4FE1-A8A4-9C2BE79C5030}" type="slidenum">
              <a:rPr lang="en-ZA" smtClean="0"/>
              <a:t>‹#›</a:t>
            </a:fld>
            <a:endParaRPr lang="en-ZA"/>
          </a:p>
        </p:txBody>
      </p:sp>
    </p:spTree>
    <p:extLst>
      <p:ext uri="{BB962C8B-B14F-4D97-AF65-F5344CB8AC3E}">
        <p14:creationId xmlns:p14="http://schemas.microsoft.com/office/powerpoint/2010/main" val="2816685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860288-83D9-4FAD-8C51-A75050A8CADA}" type="datetimeFigureOut">
              <a:rPr lang="en-US" smtClean="0"/>
              <a:pPr/>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pPr/>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pPr/>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pPr/>
              <a:t>7/29/2019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BD092-0E34-45E8-A0AB-937801DAA8EE}"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860288-83D9-4FAD-8C51-A75050A8CADA}" type="datetimeFigureOut">
              <a:rPr lang="en-US" smtClean="0"/>
              <a:pPr/>
              <a:t>7/29/2019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029200" y="4724400"/>
            <a:ext cx="3657600" cy="1997075"/>
          </a:xfrm>
          <a:prstGeom prst="rect">
            <a:avLst/>
          </a:prstGeom>
        </p:spPr>
        <p:txBody>
          <a:bodyPr/>
          <a:lstStyle/>
          <a:p>
            <a:fld id="{479BD092-0E34-45E8-A0AB-937801DAA8EE}"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860288-83D9-4FAD-8C51-A75050A8CADA}" type="datetimeFigureOut">
              <a:rPr lang="en-US" smtClean="0"/>
              <a:pPr/>
              <a:t>7/29/2019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029200" y="4724400"/>
            <a:ext cx="3657600" cy="1997075"/>
          </a:xfrm>
          <a:prstGeom prst="rect">
            <a:avLst/>
          </a:prstGeom>
        </p:spPr>
        <p:txBody>
          <a:bodyPr/>
          <a:lstStyle/>
          <a:p>
            <a:fld id="{479BD092-0E34-45E8-A0AB-937801DAA8E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650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410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17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00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54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pPr/>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637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847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216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32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372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9BD092-0E34-45E8-A0AB-937801DAA8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8974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860288-83D9-4FAD-8C51-A75050A8CADA}"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2657963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1079936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860288-83D9-4FAD-8C51-A75050A8CADA}"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423047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860288-83D9-4FAD-8C51-A75050A8CADA}" type="datetimeFigureOut">
              <a:rPr lang="en-US" smtClean="0"/>
              <a:pPr/>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860288-83D9-4FAD-8C51-A75050A8CADA}"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2114995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860288-83D9-4FAD-8C51-A75050A8CADA}" type="datetimeFigureOut">
              <a:rPr lang="en-US" smtClean="0"/>
              <a:t>7/29/2019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1275823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t>7/29/2019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3179544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860288-83D9-4FAD-8C51-A75050A8CADA}" type="datetimeFigureOut">
              <a:rPr lang="en-US" smtClean="0"/>
              <a:t>7/29/2019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3713643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1176418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827141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655672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860288-83D9-4FAD-8C51-A75050A8CADA}" type="datetimeFigureOut">
              <a:rPr lang="en-US" smtClean="0"/>
              <a:t>7/29/2019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BD092-0E34-45E8-A0AB-937801DAA8EE}" type="slidenum">
              <a:rPr lang="en-US" smtClean="0"/>
              <a:t>‹#›</a:t>
            </a:fld>
            <a:endParaRPr lang="en-US"/>
          </a:p>
        </p:txBody>
      </p:sp>
    </p:spTree>
    <p:extLst>
      <p:ext uri="{BB962C8B-B14F-4D97-AF65-F5344CB8AC3E}">
        <p14:creationId xmlns:p14="http://schemas.microsoft.com/office/powerpoint/2010/main" val="3508846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t>7/29/2019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BD092-0E34-45E8-A0AB-937801DAA8EE}" type="slidenum">
              <a:rPr lang="en-US" smtClean="0"/>
              <a:t>‹#›</a:t>
            </a:fld>
            <a:endParaRPr lang="en-US" dirty="0"/>
          </a:p>
        </p:txBody>
      </p:sp>
    </p:spTree>
    <p:extLst>
      <p:ext uri="{BB962C8B-B14F-4D97-AF65-F5344CB8AC3E}">
        <p14:creationId xmlns:p14="http://schemas.microsoft.com/office/powerpoint/2010/main" val="323724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860288-83D9-4FAD-8C51-A75050A8CADA}" type="datetimeFigureOut">
              <a:rPr lang="en-US" smtClean="0"/>
              <a:pPr/>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860288-83D9-4FAD-8C51-A75050A8CADA}" type="datetimeFigureOut">
              <a:rPr lang="en-US" smtClean="0"/>
              <a:pPr/>
              <a:t>7/29/2019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860288-83D9-4FAD-8C51-A75050A8CADA}" type="datetimeFigureOut">
              <a:rPr lang="en-US" smtClean="0"/>
              <a:pPr/>
              <a:t>7/29/2019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860288-83D9-4FAD-8C51-A75050A8CADA}" type="datetimeFigureOut">
              <a:rPr lang="en-US" smtClean="0"/>
              <a:pPr/>
              <a:t>7/29/2019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pPr/>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860288-83D9-4FAD-8C51-A75050A8CADA}" type="datetimeFigureOut">
              <a:rPr lang="en-US" smtClean="0"/>
              <a:pPr/>
              <a:t>7/29/2019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BD092-0E34-45E8-A0AB-937801DAA8E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60288-83D9-4FAD-8C51-A75050A8CADA}" type="datetimeFigureOut">
              <a:rPr lang="en-US" smtClean="0"/>
              <a:pPr/>
              <a:t>7/29/2019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029200" y="4724400"/>
            <a:ext cx="3657600" cy="1997075"/>
          </a:xfrm>
          <a:prstGeom prst="rect">
            <a:avLst/>
          </a:prstGeom>
        </p:spPr>
        <p:txBody>
          <a:bodyPr vert="horz" lIns="91440" tIns="45720" rIns="91440" bIns="45720" rtlCol="0" anchor="ctr"/>
          <a:lstStyle>
            <a:lvl1pPr algn="r">
              <a:defRPr sz="1200">
                <a:solidFill>
                  <a:schemeClr val="tx1">
                    <a:tint val="75000"/>
                  </a:schemeClr>
                </a:solidFill>
              </a:defRPr>
            </a:lvl1pPr>
          </a:lstStyle>
          <a:p>
            <a:fld id="{479BD092-0E34-45E8-A0AB-937801DAA8EE}" type="slidenum">
              <a:rPr lang="en-US" smtClean="0"/>
              <a:pPr/>
              <a:t>‹#›</a:t>
            </a:fld>
            <a:endParaRPr lang="en-US" dirty="0"/>
          </a:p>
        </p:txBody>
      </p:sp>
      <p:pic>
        <p:nvPicPr>
          <p:cNvPr id="8" name="Picture 2"/>
          <p:cNvPicPr>
            <a:picLocks noChangeAspect="1" noChangeArrowheads="1"/>
          </p:cNvPicPr>
          <p:nvPr userDrawn="1"/>
        </p:nvPicPr>
        <p:blipFill>
          <a:blip r:embed="rId14" cstate="print"/>
          <a:srcRect/>
          <a:stretch>
            <a:fillRect/>
          </a:stretch>
        </p:blipFill>
        <p:spPr bwMode="auto">
          <a:xfrm>
            <a:off x="0" y="19050"/>
            <a:ext cx="3419475" cy="209550"/>
          </a:xfrm>
          <a:prstGeom prst="rect">
            <a:avLst/>
          </a:prstGeom>
          <a:noFill/>
          <a:ln w="9525">
            <a:noFill/>
            <a:miter lim="800000"/>
            <a:headEnd/>
            <a:tailEnd/>
          </a:ln>
        </p:spPr>
      </p:pic>
      <p:pic>
        <p:nvPicPr>
          <p:cNvPr id="7" name="Picture 2" descr="C:\Users\user\Documents\2016\Endcode\endcodelogo.jpg"/>
          <p:cNvPicPr>
            <a:picLocks noChangeAspect="1" noChangeArrowheads="1"/>
          </p:cNvPicPr>
          <p:nvPr userDrawn="1"/>
        </p:nvPicPr>
        <p:blipFill>
          <a:blip r:embed="rId15" cstate="print"/>
          <a:srcRect/>
          <a:stretch>
            <a:fillRect/>
          </a:stretch>
        </p:blipFill>
        <p:spPr bwMode="auto">
          <a:xfrm>
            <a:off x="7543800" y="6153127"/>
            <a:ext cx="1447800" cy="476273"/>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3" cstate="print"/>
          <a:srcRect l="35872"/>
          <a:stretch>
            <a:fillRect/>
          </a:stretch>
        </p:blipFill>
        <p:spPr bwMode="auto">
          <a:xfrm>
            <a:off x="0" y="2057400"/>
            <a:ext cx="9144000" cy="225792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3" cstate="print"/>
          <a:srcRect l="36817" r="1529"/>
          <a:stretch>
            <a:fillRect/>
          </a:stretch>
        </p:blipFill>
        <p:spPr bwMode="auto">
          <a:xfrm>
            <a:off x="0" y="2371016"/>
            <a:ext cx="9144000" cy="2115967"/>
          </a:xfrm>
          <a:prstGeom prst="rect">
            <a:avLst/>
          </a:prstGeom>
          <a:noFill/>
          <a:ln w="9525">
            <a:noFill/>
            <a:miter lim="800000"/>
            <a:headEnd/>
            <a:tailEnd/>
          </a:ln>
        </p:spPr>
      </p:pic>
      <p:sp>
        <p:nvSpPr>
          <p:cNvPr id="10" name="Rectangular Callout 9"/>
          <p:cNvSpPr/>
          <p:nvPr userDrawn="1"/>
        </p:nvSpPr>
        <p:spPr>
          <a:xfrm>
            <a:off x="0" y="3048000"/>
            <a:ext cx="228600" cy="152400"/>
          </a:xfrm>
          <a:prstGeom prst="wedgeRectCallout">
            <a:avLst>
              <a:gd name="adj1" fmla="val -8157"/>
              <a:gd name="adj2" fmla="val 8503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77D182-13E7-C84D-8A3D-6658D26480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05600" y="304800"/>
            <a:ext cx="2133600" cy="821436"/>
          </a:xfrm>
          <a:prstGeom prst="rect">
            <a:avLst/>
          </a:prstGeom>
        </p:spPr>
      </p:pic>
      <p:sp>
        <p:nvSpPr>
          <p:cNvPr id="4" name="Footer Placeholder 3">
            <a:extLst>
              <a:ext uri="{FF2B5EF4-FFF2-40B4-BE49-F238E27FC236}">
                <a16:creationId xmlns:a16="http://schemas.microsoft.com/office/drawing/2014/main" id="{4F3898A1-42A0-B645-B31F-56E75D650CD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60288-83D9-4FAD-8C51-A75050A8CADA}" type="datetimeFigureOut">
              <a:rPr lang="en-US" smtClean="0">
                <a:solidFill>
                  <a:prstClr val="black">
                    <a:tint val="75000"/>
                  </a:prstClr>
                </a:solidFill>
              </a:rPr>
              <a:pPr/>
              <a:t>7/29/2019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029200" y="4724400"/>
            <a:ext cx="3657600" cy="1997075"/>
          </a:xfrm>
          <a:prstGeom prst="rect">
            <a:avLst/>
          </a:prstGeom>
        </p:spPr>
        <p:txBody>
          <a:bodyPr vert="horz" lIns="91440" tIns="45720" rIns="91440" bIns="45720" rtlCol="0" anchor="ctr"/>
          <a:lstStyle>
            <a:lvl1pPr algn="r">
              <a:defRPr sz="1200">
                <a:solidFill>
                  <a:schemeClr val="tx1">
                    <a:tint val="75000"/>
                  </a:schemeClr>
                </a:solidFill>
              </a:defRPr>
            </a:lvl1pPr>
          </a:lstStyle>
          <a:p>
            <a:fld id="{479BD092-0E34-45E8-A0AB-937801DAA8EE}" type="slidenum">
              <a:rPr lang="en-US" smtClean="0">
                <a:solidFill>
                  <a:prstClr val="black">
                    <a:tint val="75000"/>
                  </a:prstClr>
                </a:solidFill>
              </a:rPr>
              <a:pPr/>
              <a:t>‹#›</a:t>
            </a:fld>
            <a:endParaRPr lang="en-US" dirty="0">
              <a:solidFill>
                <a:prstClr val="black">
                  <a:tint val="75000"/>
                </a:prstClr>
              </a:solidFill>
            </a:endParaRPr>
          </a:p>
        </p:txBody>
      </p:sp>
      <p:pic>
        <p:nvPicPr>
          <p:cNvPr id="8" name="Picture 2"/>
          <p:cNvPicPr>
            <a:picLocks noChangeAspect="1" noChangeArrowheads="1"/>
          </p:cNvPicPr>
          <p:nvPr userDrawn="1"/>
        </p:nvPicPr>
        <p:blipFill>
          <a:blip r:embed="rId14" cstate="print"/>
          <a:srcRect/>
          <a:stretch>
            <a:fillRect/>
          </a:stretch>
        </p:blipFill>
        <p:spPr bwMode="auto">
          <a:xfrm>
            <a:off x="0" y="19050"/>
            <a:ext cx="3419475" cy="209550"/>
          </a:xfrm>
          <a:prstGeom prst="rect">
            <a:avLst/>
          </a:prstGeom>
          <a:noFill/>
          <a:ln w="9525">
            <a:noFill/>
            <a:miter lim="800000"/>
            <a:headEnd/>
            <a:tailEnd/>
          </a:ln>
        </p:spPr>
      </p:pic>
      <p:pic>
        <p:nvPicPr>
          <p:cNvPr id="7" name="Picture 2" descr="C:\Users\user\Documents\2016\Endcode\endcodelogo.jpg"/>
          <p:cNvPicPr>
            <a:picLocks noChangeAspect="1" noChangeArrowheads="1"/>
          </p:cNvPicPr>
          <p:nvPr userDrawn="1"/>
        </p:nvPicPr>
        <p:blipFill>
          <a:blip r:embed="rId15" cstate="print"/>
          <a:srcRect/>
          <a:stretch>
            <a:fillRect/>
          </a:stretch>
        </p:blipFill>
        <p:spPr bwMode="auto">
          <a:xfrm>
            <a:off x="7543800" y="6153127"/>
            <a:ext cx="1447800" cy="476273"/>
          </a:xfrm>
          <a:prstGeom prst="rect">
            <a:avLst/>
          </a:prstGeom>
          <a:noFill/>
        </p:spPr>
      </p:pic>
    </p:spTree>
    <p:extLst>
      <p:ext uri="{BB962C8B-B14F-4D97-AF65-F5344CB8AC3E}">
        <p14:creationId xmlns:p14="http://schemas.microsoft.com/office/powerpoint/2010/main" val="87725936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60288-83D9-4FAD-8C51-A75050A8CADA}" type="datetimeFigureOut">
              <a:rPr lang="en-US" smtClean="0"/>
              <a:t>7/29/2019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029200" y="4724400"/>
            <a:ext cx="3657600" cy="1997075"/>
          </a:xfrm>
          <a:prstGeom prst="rect">
            <a:avLst/>
          </a:prstGeom>
        </p:spPr>
        <p:txBody>
          <a:bodyPr vert="horz" lIns="91440" tIns="45720" rIns="91440" bIns="45720" rtlCol="0" anchor="ctr"/>
          <a:lstStyle>
            <a:lvl1pPr algn="r">
              <a:defRPr sz="1200">
                <a:solidFill>
                  <a:schemeClr val="tx1">
                    <a:tint val="75000"/>
                  </a:schemeClr>
                </a:solidFill>
              </a:defRPr>
            </a:lvl1pPr>
          </a:lstStyle>
          <a:p>
            <a:fld id="{479BD092-0E34-45E8-A0AB-937801DAA8EE}" type="slidenum">
              <a:rPr lang="en-US" smtClean="0"/>
              <a:t>‹#›</a:t>
            </a:fld>
            <a:endParaRPr lang="en-US" dirty="0"/>
          </a:p>
        </p:txBody>
      </p:sp>
      <p:pic>
        <p:nvPicPr>
          <p:cNvPr id="1026" name="Picture 2"/>
          <p:cNvPicPr>
            <a:picLocks noChangeAspect="1" noChangeArrowheads="1"/>
          </p:cNvPicPr>
          <p:nvPr userDrawn="1"/>
        </p:nvPicPr>
        <p:blipFill>
          <a:blip r:embed="rId14" cstate="print"/>
          <a:srcRect r="4545"/>
          <a:stretch>
            <a:fillRect/>
          </a:stretch>
        </p:blipFill>
        <p:spPr bwMode="auto">
          <a:xfrm>
            <a:off x="5943600" y="5257800"/>
            <a:ext cx="3200400" cy="1414063"/>
          </a:xfrm>
          <a:prstGeom prst="rect">
            <a:avLst/>
          </a:prstGeom>
          <a:noFill/>
          <a:ln w="9525">
            <a:noFill/>
            <a:miter lim="800000"/>
            <a:headEnd/>
            <a:tailEnd/>
          </a:ln>
        </p:spPr>
      </p:pic>
      <p:pic>
        <p:nvPicPr>
          <p:cNvPr id="8" name="Picture 2"/>
          <p:cNvPicPr>
            <a:picLocks noChangeAspect="1" noChangeArrowheads="1"/>
          </p:cNvPicPr>
          <p:nvPr userDrawn="1"/>
        </p:nvPicPr>
        <p:blipFill>
          <a:blip r:embed="rId15" cstate="print"/>
          <a:srcRect/>
          <a:stretch>
            <a:fillRect/>
          </a:stretch>
        </p:blipFill>
        <p:spPr bwMode="auto">
          <a:xfrm>
            <a:off x="0" y="19050"/>
            <a:ext cx="3419475" cy="209550"/>
          </a:xfrm>
          <a:prstGeom prst="rect">
            <a:avLst/>
          </a:prstGeom>
          <a:noFill/>
          <a:ln w="9525">
            <a:noFill/>
            <a:miter lim="800000"/>
            <a:headEnd/>
            <a:tailEnd/>
          </a:ln>
        </p:spPr>
      </p:pic>
    </p:spTree>
    <p:extLst>
      <p:ext uri="{BB962C8B-B14F-4D97-AF65-F5344CB8AC3E}">
        <p14:creationId xmlns:p14="http://schemas.microsoft.com/office/powerpoint/2010/main" val="335915155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au.int/sites/default/files/treaties/29560-sl-african_union_convention_on_cyber_security_and_personal_data_protection_2.pdf"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uneca.org/dite-africa/pages/what-are-benefits-digital-id-digital-trade-and-digital-economy-africa"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hyperlink" Target="mailto:Pria.chetty@endcode.org"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8F645-28AB-4E13-8CC3-0EDDB6E3B0FA}"/>
              </a:ext>
            </a:extLst>
          </p:cNvPr>
          <p:cNvSpPr txBox="1"/>
          <p:nvPr/>
        </p:nvSpPr>
        <p:spPr>
          <a:xfrm>
            <a:off x="1295400" y="4572000"/>
            <a:ext cx="7848600" cy="2039276"/>
          </a:xfrm>
          <a:prstGeom prst="rect">
            <a:avLst/>
          </a:prstGeom>
          <a:noFill/>
        </p:spPr>
        <p:txBody>
          <a:bodyPr wrap="square" rtlCol="0">
            <a:spAutoFit/>
          </a:bodyPr>
          <a:lstStyle/>
          <a:p>
            <a:pPr lvl="0">
              <a:lnSpc>
                <a:spcPct val="150000"/>
              </a:lnSpc>
            </a:pPr>
            <a:r>
              <a:rPr lang="en-ZA" dirty="0">
                <a:solidFill>
                  <a:schemeClr val="tx1">
                    <a:lumMod val="85000"/>
                    <a:lumOff val="15000"/>
                  </a:schemeClr>
                </a:solidFill>
                <a:latin typeface="+mj-lt"/>
              </a:rPr>
              <a:t>PRESENTATION ON THE INTERNATIONAL TELECOMMUNICATION UNION’S REPORT: </a:t>
            </a:r>
          </a:p>
          <a:p>
            <a:pPr lvl="0">
              <a:lnSpc>
                <a:spcPct val="150000"/>
              </a:lnSpc>
            </a:pPr>
            <a:r>
              <a:rPr lang="en-ZA" dirty="0">
                <a:solidFill>
                  <a:srgbClr val="4B893B"/>
                </a:solidFill>
                <a:latin typeface="+mj-lt"/>
              </a:rPr>
              <a:t>POWERING THE DIGITAL ECONOMY: REGULATORY APPROACHES TO SECURING CONSUMER PRIVACY, TRUST AND SECURITY </a:t>
            </a:r>
          </a:p>
          <a:p>
            <a:pPr lvl="0" algn="r">
              <a:lnSpc>
                <a:spcPct val="150000"/>
              </a:lnSpc>
            </a:pPr>
            <a:r>
              <a:rPr lang="en-ZA" sz="1600" dirty="0">
                <a:latin typeface="+mj-lt"/>
              </a:rPr>
              <a:t>PRIA CHETTY </a:t>
            </a:r>
          </a:p>
          <a:p>
            <a:pPr lvl="0" algn="r">
              <a:lnSpc>
                <a:spcPct val="150000"/>
              </a:lnSpc>
            </a:pPr>
            <a:r>
              <a:rPr lang="en-ZA" sz="1600" dirty="0">
                <a:latin typeface="+mj-lt"/>
              </a:rPr>
              <a:t>REGIONAL DIRECTOR, ENDCODE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400929"/>
            <a:ext cx="8534400" cy="400110"/>
          </a:xfrm>
          <a:prstGeom prst="rect">
            <a:avLst/>
          </a:prstGeom>
          <a:noFill/>
        </p:spPr>
        <p:txBody>
          <a:bodyPr wrap="square" rtlCol="0">
            <a:spAutoFit/>
          </a:bodyPr>
          <a:lstStyle/>
          <a:p>
            <a:r>
              <a:rPr lang="en-US" sz="2000" b="1" dirty="0">
                <a:solidFill>
                  <a:srgbClr val="4B893B"/>
                </a:solidFill>
              </a:rPr>
              <a:t>TRUST AND DIGITAL ECONOMY</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228600" y="991650"/>
            <a:ext cx="8305800" cy="5866350"/>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Digital Economy is a powerful medium for consumers but ensuring trust and privacy is key. </a:t>
            </a:r>
          </a:p>
          <a:p>
            <a:pPr marL="285750" indent="-285750" algn="just">
              <a:lnSpc>
                <a:spcPct val="150000"/>
              </a:lnSpc>
              <a:buFont typeface="Arial Unicode MS" panose="020B0604020202020204" pitchFamily="34" charset="-128"/>
              <a:buChar char="⌊"/>
            </a:pPr>
            <a:r>
              <a:rPr lang="en-ZA" b="1" dirty="0">
                <a:solidFill>
                  <a:schemeClr val="accent1">
                    <a:lumMod val="75000"/>
                  </a:schemeClr>
                </a:solidFill>
                <a:latin typeface="Calibri Light" panose="020F0302020204030204" pitchFamily="34" charset="0"/>
                <a:cs typeface="Calibri Light" panose="020F0302020204030204" pitchFamily="34" charset="0"/>
              </a:rPr>
              <a:t>Targeted advertising</a:t>
            </a:r>
            <a:r>
              <a:rPr lang="en-ZA" dirty="0">
                <a:solidFill>
                  <a:schemeClr val="accent1">
                    <a:lumMod val="75000"/>
                  </a:schemeClr>
                </a:solidFill>
                <a:latin typeface="Calibri Light" panose="020F0302020204030204" pitchFamily="34" charset="0"/>
                <a:cs typeface="Calibri Light" panose="020F0302020204030204" pitchFamily="34" charset="0"/>
              </a:rPr>
              <a:t> </a:t>
            </a:r>
            <a:r>
              <a:rPr lang="en-ZA" dirty="0">
                <a:latin typeface="Calibri Light" panose="020F0302020204030204" pitchFamily="34" charset="0"/>
                <a:cs typeface="Calibri Light" panose="020F0302020204030204" pitchFamily="34" charset="0"/>
              </a:rPr>
              <a:t>means that people all over the world receive advertisements based on their online activity and personal interests, making it more likely for them to buy consumer goods and services.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1">
                    <a:lumMod val="75000"/>
                  </a:schemeClr>
                </a:solidFill>
                <a:latin typeface="Calibri Light" panose="020F0302020204030204" pitchFamily="34" charset="0"/>
                <a:cs typeface="Calibri Light" panose="020F0302020204030204" pitchFamily="34" charset="0"/>
              </a:rPr>
              <a:t>Data is increasingly used to profile users </a:t>
            </a:r>
            <a:r>
              <a:rPr lang="en-ZA" dirty="0">
                <a:latin typeface="Calibri Light" panose="020F0302020204030204" pitchFamily="34" charset="0"/>
                <a:cs typeface="Calibri Light" panose="020F0302020204030204" pitchFamily="34" charset="0"/>
              </a:rPr>
              <a:t>based on, among other things, their online search history, active social media commentary, tagged geo-locations, online purchases, as well as political preferences, sexual orientation, and much more.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1">
                    <a:lumMod val="75000"/>
                  </a:schemeClr>
                </a:solidFill>
                <a:latin typeface="Calibri Light" panose="020F0302020204030204" pitchFamily="34" charset="0"/>
                <a:cs typeface="Calibri Light" panose="020F0302020204030204" pitchFamily="34" charset="0"/>
              </a:rPr>
              <a:t>Data privacy concerns that arise out of AI systems </a:t>
            </a:r>
            <a:r>
              <a:rPr lang="en-ZA" dirty="0">
                <a:latin typeface="Calibri Light" panose="020F0302020204030204" pitchFamily="34" charset="0"/>
                <a:cs typeface="Calibri Light" panose="020F0302020204030204" pitchFamily="34" charset="0"/>
              </a:rPr>
              <a:t>(including those based on social media profile data analysis) have significant similarities to the data privacy concerns already present with telecommunication user data (including mobile location data).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72493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286" y="533400"/>
            <a:ext cx="8534400" cy="400110"/>
          </a:xfrm>
          <a:prstGeom prst="rect">
            <a:avLst/>
          </a:prstGeom>
          <a:noFill/>
        </p:spPr>
        <p:txBody>
          <a:bodyPr wrap="square" rtlCol="0">
            <a:spAutoFit/>
          </a:bodyPr>
          <a:lstStyle/>
          <a:p>
            <a:r>
              <a:rPr lang="en-US" sz="2000" b="1" dirty="0">
                <a:solidFill>
                  <a:srgbClr val="4B893B"/>
                </a:solidFill>
              </a:rPr>
              <a:t>THE DIGITAL ECONOMY: BALANCING INTERESTS</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242668" y="1143000"/>
            <a:ext cx="8534400" cy="5866350"/>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Free flow of data is a significant driver of the digital economy, a force of economic growth and globalisation – global data flows contributing more year on year to global GDP. </a:t>
            </a: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Balancing interests in ensuring adequate free flow of data, consumer interests including trust and privacy in a digital economy and developing readiness for emerging technology is a complex ask. The ITU Report looks at: </a:t>
            </a:r>
          </a:p>
          <a:p>
            <a:pPr algn="just">
              <a:lnSpc>
                <a:spcPct val="150000"/>
              </a:lnSpc>
            </a:pPr>
            <a:endParaRPr lang="en-ZA" dirty="0">
              <a:latin typeface="Calibri Light" panose="020F0302020204030204" pitchFamily="34" charset="0"/>
              <a:cs typeface="Calibri Light" panose="020F0302020204030204" pitchFamily="34" charset="0"/>
            </a:endParaRPr>
          </a:p>
          <a:p>
            <a:pPr marL="800100" lvl="1" indent="-342900" algn="just">
              <a:lnSpc>
                <a:spcPct val="150000"/>
              </a:lnSpc>
              <a:buFont typeface="+mj-lt"/>
              <a:buAutoNum type="arabicPeriod"/>
            </a:pPr>
            <a:r>
              <a:rPr lang="en-ZA" b="1" dirty="0">
                <a:latin typeface="Calibri Light" panose="020F0302020204030204" pitchFamily="34" charset="0"/>
                <a:cs typeface="Calibri Light" panose="020F0302020204030204" pitchFamily="34" charset="0"/>
              </a:rPr>
              <a:t>Mapping out the relevant stakeholders involved in creating, processing and regulating personal data (consumers; private sector; regulators; and government);</a:t>
            </a:r>
          </a:p>
          <a:p>
            <a:pPr marL="800100" lvl="1" indent="-342900" algn="just">
              <a:lnSpc>
                <a:spcPct val="150000"/>
              </a:lnSpc>
              <a:buFont typeface="+mj-lt"/>
              <a:buAutoNum type="arabicPeriod"/>
            </a:pPr>
            <a:r>
              <a:rPr lang="en-ZA" b="1" dirty="0">
                <a:solidFill>
                  <a:srgbClr val="262626"/>
                </a:solidFill>
                <a:latin typeface="Calibri Light" panose="020F0302020204030204" pitchFamily="34" charset="0"/>
                <a:cs typeface="Calibri Light" panose="020F0302020204030204" pitchFamily="34" charset="0"/>
              </a:rPr>
              <a:t>Understanding online data business models and data markets;</a:t>
            </a:r>
          </a:p>
          <a:p>
            <a:pPr marL="800100" lvl="1" indent="-342900" algn="just">
              <a:lnSpc>
                <a:spcPct val="150000"/>
              </a:lnSpc>
              <a:buFont typeface="+mj-lt"/>
              <a:buAutoNum type="arabicPeriod"/>
            </a:pPr>
            <a:r>
              <a:rPr lang="en-ZA" b="1" dirty="0">
                <a:latin typeface="Calibri Light" panose="020F0302020204030204" pitchFamily="34" charset="0"/>
                <a:cs typeface="Calibri Light" panose="020F0302020204030204" pitchFamily="34" charset="0"/>
              </a:rPr>
              <a:t>Models of ensuring protection, privacy and trust; </a:t>
            </a:r>
          </a:p>
          <a:p>
            <a:pPr marL="800100" lvl="1" indent="-342900" algn="just">
              <a:lnSpc>
                <a:spcPct val="150000"/>
              </a:lnSpc>
              <a:buFont typeface="+mj-lt"/>
              <a:buAutoNum type="arabicPeriod"/>
            </a:pPr>
            <a:r>
              <a:rPr lang="en-ZA" b="1" dirty="0">
                <a:latin typeface="Calibri Light" panose="020F0302020204030204" pitchFamily="34" charset="0"/>
                <a:cs typeface="Calibri Light" panose="020F0302020204030204" pitchFamily="34" charset="0"/>
              </a:rPr>
              <a:t>Digital Identity; and </a:t>
            </a:r>
          </a:p>
          <a:p>
            <a:pPr marL="800100" lvl="1" indent="-342900" algn="just">
              <a:lnSpc>
                <a:spcPct val="150000"/>
              </a:lnSpc>
              <a:buFont typeface="+mj-lt"/>
              <a:buAutoNum type="arabicPeriod"/>
            </a:pPr>
            <a:r>
              <a:rPr lang="en-ZA" b="1" dirty="0">
                <a:latin typeface="Calibri Light" panose="020F0302020204030204" pitchFamily="34" charset="0"/>
                <a:cs typeface="Calibri Light" panose="020F0302020204030204" pitchFamily="34" charset="0"/>
              </a:rPr>
              <a:t>Data Security.</a:t>
            </a:r>
          </a:p>
          <a:p>
            <a:pPr marL="800100" lvl="1" indent="-342900" algn="just">
              <a:lnSpc>
                <a:spcPct val="150000"/>
              </a:lnSpc>
              <a:buFont typeface="+mj-lt"/>
              <a:buAutoNum type="arabicPeriod"/>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5452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RELEVANT STAKEHOLDERS IN THE DIGITAL ECONOMY</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3413210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8F0CC-7972-5941-8355-205B53AB0714}"/>
              </a:ext>
            </a:extLst>
          </p:cNvPr>
          <p:cNvPicPr>
            <a:picLocks noChangeAspect="1"/>
          </p:cNvPicPr>
          <p:nvPr/>
        </p:nvPicPr>
        <p:blipFill rotWithShape="1">
          <a:blip r:embed="rId2">
            <a:duotone>
              <a:schemeClr val="accent6">
                <a:shade val="45000"/>
                <a:satMod val="135000"/>
              </a:schemeClr>
              <a:prstClr val="white"/>
            </a:duotone>
          </a:blip>
          <a:srcRect t="3445"/>
          <a:stretch/>
        </p:blipFill>
        <p:spPr>
          <a:xfrm>
            <a:off x="354037" y="316685"/>
            <a:ext cx="8535430" cy="6224629"/>
          </a:xfrm>
          <a:prstGeom prst="rect">
            <a:avLst/>
          </a:prstGeom>
        </p:spPr>
      </p:pic>
    </p:spTree>
    <p:extLst>
      <p:ext uri="{BB962C8B-B14F-4D97-AF65-F5344CB8AC3E}">
        <p14:creationId xmlns:p14="http://schemas.microsoft.com/office/powerpoint/2010/main" val="1438262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C2AE50-B2A5-46B1-AE4A-9AE27C13B85A}"/>
              </a:ext>
            </a:extLst>
          </p:cNvPr>
          <p:cNvSpPr txBox="1"/>
          <p:nvPr/>
        </p:nvSpPr>
        <p:spPr>
          <a:xfrm>
            <a:off x="152400" y="457200"/>
            <a:ext cx="8534400" cy="1015663"/>
          </a:xfrm>
          <a:prstGeom prst="rect">
            <a:avLst/>
          </a:prstGeom>
          <a:noFill/>
        </p:spPr>
        <p:txBody>
          <a:bodyPr wrap="square" rtlCol="0">
            <a:spAutoFit/>
          </a:bodyPr>
          <a:lstStyle/>
          <a:p>
            <a:r>
              <a:rPr lang="en-US" sz="2000" b="1" dirty="0">
                <a:solidFill>
                  <a:srgbClr val="4B893B"/>
                </a:solidFill>
              </a:rPr>
              <a:t>DATA PROTECTION AUTHORITIES</a:t>
            </a:r>
          </a:p>
          <a:p>
            <a:endParaRPr lang="en-US" sz="2000" b="1" dirty="0">
              <a:solidFill>
                <a:srgbClr val="4B893B"/>
              </a:solidFill>
            </a:endParaRPr>
          </a:p>
          <a:p>
            <a:endParaRPr lang="en-ZA" sz="2000" b="1" dirty="0"/>
          </a:p>
        </p:txBody>
      </p:sp>
      <p:sp>
        <p:nvSpPr>
          <p:cNvPr id="5" name="TextBox 4">
            <a:extLst>
              <a:ext uri="{FF2B5EF4-FFF2-40B4-BE49-F238E27FC236}">
                <a16:creationId xmlns:a16="http://schemas.microsoft.com/office/drawing/2014/main" id="{05DFA78A-2102-417A-88E7-0B86F79C05CA}"/>
              </a:ext>
            </a:extLst>
          </p:cNvPr>
          <p:cNvSpPr txBox="1"/>
          <p:nvPr/>
        </p:nvSpPr>
        <p:spPr>
          <a:xfrm>
            <a:off x="152400" y="838200"/>
            <a:ext cx="8382000" cy="752834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 </a:t>
            </a:r>
            <a:r>
              <a:rPr lang="en-ZA" b="1" dirty="0">
                <a:latin typeface="Calibri Light" panose="020F0302020204030204" pitchFamily="34" charset="0"/>
                <a:cs typeface="Calibri Light" panose="020F0302020204030204" pitchFamily="34" charset="0"/>
              </a:rPr>
              <a:t>growing number of countries </a:t>
            </a:r>
            <a:r>
              <a:rPr lang="en-ZA" dirty="0">
                <a:latin typeface="Calibri Light" panose="020F0302020204030204" pitchFamily="34" charset="0"/>
                <a:cs typeface="Calibri Light" panose="020F0302020204030204" pitchFamily="34" charset="0"/>
              </a:rPr>
              <a:t>have introduced or are introducing </a:t>
            </a:r>
            <a:r>
              <a:rPr lang="en-ZA" b="1" dirty="0">
                <a:latin typeface="Calibri Light" panose="020F0302020204030204" pitchFamily="34" charset="0"/>
                <a:cs typeface="Calibri Light" panose="020F0302020204030204" pitchFamily="34" charset="0"/>
              </a:rPr>
              <a:t>Data Protection Authorities (DPAs)</a:t>
            </a:r>
            <a:r>
              <a:rPr lang="en-ZA" dirty="0">
                <a:latin typeface="Calibri Light" panose="020F0302020204030204" pitchFamily="34" charset="0"/>
                <a:cs typeface="Calibri Light" panose="020F0302020204030204" pitchFamily="34" charset="0"/>
              </a:rPr>
              <a:t>.</a:t>
            </a: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DPAs administer </a:t>
            </a:r>
            <a:r>
              <a:rPr lang="en-ZA" b="1" dirty="0">
                <a:latin typeface="Calibri Light" panose="020F0302020204030204" pitchFamily="34" charset="0"/>
                <a:cs typeface="Calibri Light" panose="020F0302020204030204" pitchFamily="34" charset="0"/>
              </a:rPr>
              <a:t>data protection legislation </a:t>
            </a:r>
            <a:r>
              <a:rPr lang="en-ZA" dirty="0">
                <a:latin typeface="Calibri Light" panose="020F0302020204030204" pitchFamily="34" charset="0"/>
                <a:cs typeface="Calibri Light" panose="020F0302020204030204" pitchFamily="34" charset="0"/>
              </a:rPr>
              <a:t>and </a:t>
            </a:r>
            <a:r>
              <a:rPr lang="en-ZA" b="1" dirty="0">
                <a:latin typeface="Calibri Light" panose="020F0302020204030204" pitchFamily="34" charset="0"/>
                <a:cs typeface="Calibri Light" panose="020F0302020204030204" pitchFamily="34" charset="0"/>
              </a:rPr>
              <a:t>regulate</a:t>
            </a:r>
            <a:r>
              <a:rPr lang="en-ZA" dirty="0">
                <a:latin typeface="Calibri Light" panose="020F0302020204030204" pitchFamily="34" charset="0"/>
                <a:cs typeface="Calibri Light" panose="020F0302020204030204" pitchFamily="34" charset="0"/>
              </a:rPr>
              <a:t> through various regulatory models data protection (and privacy) in the country of jurisdiction. </a:t>
            </a: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DPAs can issue </a:t>
            </a:r>
            <a:r>
              <a:rPr lang="en-ZA" b="1" dirty="0">
                <a:latin typeface="Calibri Light" panose="020F0302020204030204" pitchFamily="34" charset="0"/>
                <a:cs typeface="Calibri Light" panose="020F0302020204030204" pitchFamily="34" charset="0"/>
              </a:rPr>
              <a:t>guidance on compliance </a:t>
            </a:r>
            <a:r>
              <a:rPr lang="en-ZA" dirty="0">
                <a:latin typeface="Calibri Light" panose="020F0302020204030204" pitchFamily="34" charset="0"/>
                <a:cs typeface="Calibri Light" panose="020F0302020204030204" pitchFamily="34" charset="0"/>
              </a:rPr>
              <a:t>with data protection regulation and </a:t>
            </a:r>
            <a:r>
              <a:rPr lang="en-ZA" b="1" dirty="0">
                <a:latin typeface="Calibri Light" panose="020F0302020204030204" pitchFamily="34" charset="0"/>
                <a:cs typeface="Calibri Light" panose="020F0302020204030204" pitchFamily="34" charset="0"/>
              </a:rPr>
              <a:t>administer fines </a:t>
            </a:r>
            <a:r>
              <a:rPr lang="en-ZA" dirty="0">
                <a:latin typeface="Calibri Light" panose="020F0302020204030204" pitchFamily="34" charset="0"/>
                <a:cs typeface="Calibri Light" panose="020F0302020204030204" pitchFamily="34" charset="0"/>
              </a:rPr>
              <a:t>as well as impose other sanctions. </a:t>
            </a: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DPAs can take </a:t>
            </a:r>
            <a:r>
              <a:rPr lang="en-ZA" b="1" dirty="0">
                <a:latin typeface="Calibri Light" panose="020F0302020204030204" pitchFamily="34" charset="0"/>
                <a:cs typeface="Calibri Light" panose="020F0302020204030204" pitchFamily="34" charset="0"/>
              </a:rPr>
              <a:t>a Commission structure </a:t>
            </a:r>
            <a:r>
              <a:rPr lang="en-ZA" dirty="0">
                <a:latin typeface="Calibri Light" panose="020F0302020204030204" pitchFamily="34" charset="0"/>
                <a:cs typeface="Calibri Light" panose="020F0302020204030204" pitchFamily="34" charset="0"/>
              </a:rPr>
              <a:t>tasked with the formal regulatory functions of the Authority with an operational arm that establishes an organisation around the Commission. </a:t>
            </a:r>
          </a:p>
          <a:p>
            <a:pPr marL="285750" indent="-285750" algn="just">
              <a:lnSpc>
                <a:spcPct val="150000"/>
              </a:lnSpc>
              <a:buFont typeface="Arial Unicode MS" panose="020B0604020202020204" pitchFamily="34" charset="-128"/>
              <a:buChar char="⌊"/>
            </a:pPr>
            <a:r>
              <a:rPr lang="en-ZA" b="1" dirty="0">
                <a:solidFill>
                  <a:schemeClr val="accent1"/>
                </a:solidFill>
                <a:latin typeface="Calibri Light" panose="020F0302020204030204" pitchFamily="34" charset="0"/>
                <a:cs typeface="Calibri Light" panose="020F0302020204030204" pitchFamily="34" charset="0"/>
              </a:rPr>
              <a:t>Australian legislators have taken a different approach to privacy regulating the use of personal information on the premise of anti-trust and competition.</a:t>
            </a:r>
          </a:p>
          <a:p>
            <a:pPr marL="285750" indent="-285750" algn="just">
              <a:lnSpc>
                <a:spcPct val="150000"/>
              </a:lnSpc>
              <a:buFont typeface="Arial Unicode MS" panose="020B0604020202020204" pitchFamily="34" charset="-128"/>
              <a:buChar char="⌊"/>
            </a:pPr>
            <a:r>
              <a:rPr lang="en-ZA" b="1" dirty="0">
                <a:solidFill>
                  <a:schemeClr val="accent1"/>
                </a:solidFill>
                <a:latin typeface="Calibri Light" panose="020F0302020204030204" pitchFamily="34" charset="0"/>
                <a:cs typeface="Calibri Light" panose="020F0302020204030204" pitchFamily="34" charset="0"/>
              </a:rPr>
              <a:t>The ACCC considers for instance digital platforms in country not only for market competition impact  but also for significance on privacy in country. </a:t>
            </a:r>
          </a:p>
          <a:p>
            <a:pPr marL="285750" indent="-285750" algn="just">
              <a:lnSpc>
                <a:spcPct val="150000"/>
              </a:lnSpc>
              <a:buFont typeface="Arial Unicode MS" panose="020B0604020202020204" pitchFamily="34" charset="-128"/>
              <a:buChar char="⌊"/>
            </a:pPr>
            <a:r>
              <a:rPr lang="en-ZA" b="1" dirty="0">
                <a:solidFill>
                  <a:schemeClr val="accent1"/>
                </a:solidFill>
                <a:latin typeface="Calibri Light" panose="020F0302020204030204" pitchFamily="34" charset="0"/>
                <a:cs typeface="Calibri Light" panose="020F0302020204030204" pitchFamily="34" charset="0"/>
              </a:rPr>
              <a:t>Australia is introducing a Consumer Data Right.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80491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570" y="512805"/>
            <a:ext cx="7392430" cy="400110"/>
          </a:xfrm>
          <a:prstGeom prst="rect">
            <a:avLst/>
          </a:prstGeom>
          <a:noFill/>
        </p:spPr>
        <p:txBody>
          <a:bodyPr wrap="square" rtlCol="0">
            <a:spAutoFit/>
          </a:bodyPr>
          <a:lstStyle/>
          <a:p>
            <a:r>
              <a:rPr lang="en-US" sz="2000" b="1" dirty="0">
                <a:solidFill>
                  <a:srgbClr val="4B893B"/>
                </a:solidFill>
                <a:latin typeface="Uni Sans Heavy CAPS" pitchFamily="50" charset="0"/>
              </a:rPr>
              <a:t>COLLABORATION BETWEEN ICT &amp; DATA PROTECTION REGULATORS</a:t>
            </a:r>
            <a:endParaRPr lang="en-ZA" sz="2000" b="1" dirty="0">
              <a:latin typeface="+mj-lt"/>
            </a:endParaRPr>
          </a:p>
        </p:txBody>
      </p:sp>
      <p:pic>
        <p:nvPicPr>
          <p:cNvPr id="2" name="Picture 1">
            <a:extLst>
              <a:ext uri="{FF2B5EF4-FFF2-40B4-BE49-F238E27FC236}">
                <a16:creationId xmlns:a16="http://schemas.microsoft.com/office/drawing/2014/main" id="{3487DD61-12F9-0D46-BDAB-7EB091107C14}"/>
              </a:ext>
            </a:extLst>
          </p:cNvPr>
          <p:cNvPicPr>
            <a:picLocks noChangeAspect="1"/>
          </p:cNvPicPr>
          <p:nvPr/>
        </p:nvPicPr>
        <p:blipFill>
          <a:blip r:embed="rId2"/>
          <a:stretch>
            <a:fillRect/>
          </a:stretch>
        </p:blipFill>
        <p:spPr>
          <a:xfrm>
            <a:off x="1143000" y="1219200"/>
            <a:ext cx="6588868" cy="4838700"/>
          </a:xfrm>
          <a:prstGeom prst="rect">
            <a:avLst/>
          </a:prstGeom>
        </p:spPr>
      </p:pic>
    </p:spTree>
    <p:extLst>
      <p:ext uri="{BB962C8B-B14F-4D97-AF65-F5344CB8AC3E}">
        <p14:creationId xmlns:p14="http://schemas.microsoft.com/office/powerpoint/2010/main" val="1314118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ONLINE BUSINESS DATA MODELS &amp; DATA MARKETS</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404469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763000" cy="400110"/>
          </a:xfrm>
          <a:prstGeom prst="rect">
            <a:avLst/>
          </a:prstGeom>
          <a:noFill/>
        </p:spPr>
        <p:txBody>
          <a:bodyPr wrap="square" rtlCol="0">
            <a:spAutoFit/>
          </a:bodyPr>
          <a:lstStyle/>
          <a:p>
            <a:r>
              <a:rPr lang="en-US" sz="2000" b="1" dirty="0">
                <a:solidFill>
                  <a:srgbClr val="4B893B"/>
                </a:solidFill>
              </a:rPr>
              <a:t>THE TWO-SIDED APP BASED ECONOMY</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382000" cy="1711366"/>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Unlike traditional seller-buyer based markets, </a:t>
            </a:r>
            <a:r>
              <a:rPr lang="en-ZA" b="1" dirty="0">
                <a:latin typeface="Calibri Light" panose="020F0302020204030204" pitchFamily="34" charset="0"/>
                <a:cs typeface="Calibri Light" panose="020F0302020204030204" pitchFamily="34" charset="0"/>
              </a:rPr>
              <a:t>the two-sided market</a:t>
            </a:r>
            <a:r>
              <a:rPr lang="en-ZA" dirty="0">
                <a:latin typeface="Calibri Light" panose="020F0302020204030204" pitchFamily="34" charset="0"/>
                <a:cs typeface="Calibri Light" panose="020F0302020204030204" pitchFamily="34" charset="0"/>
              </a:rPr>
              <a:t>, looking particularly at the use of apps, is revolutionising not only the way that we carry out transactions, but also what products and services we now have </a:t>
            </a:r>
            <a:r>
              <a:rPr lang="en-ZA" b="1" dirty="0">
                <a:solidFill>
                  <a:schemeClr val="accent5"/>
                </a:solidFill>
                <a:latin typeface="Calibri Light" panose="020F0302020204030204" pitchFamily="34" charset="0"/>
                <a:cs typeface="Calibri Light" panose="020F0302020204030204" pitchFamily="34" charset="0"/>
              </a:rPr>
              <a:t>access</a:t>
            </a:r>
            <a:r>
              <a:rPr lang="en-ZA" dirty="0">
                <a:latin typeface="Calibri Light" panose="020F0302020204030204" pitchFamily="34" charset="0"/>
                <a:cs typeface="Calibri Light" panose="020F0302020204030204" pitchFamily="34" charset="0"/>
              </a:rPr>
              <a:t> to, and, crucially, the </a:t>
            </a:r>
            <a:r>
              <a:rPr lang="en-ZA" b="1" dirty="0">
                <a:solidFill>
                  <a:schemeClr val="accent5"/>
                </a:solidFill>
                <a:latin typeface="Calibri Light" panose="020F0302020204030204" pitchFamily="34" charset="0"/>
                <a:cs typeface="Calibri Light" panose="020F0302020204030204" pitchFamily="34" charset="0"/>
              </a:rPr>
              <a:t>pricing</a:t>
            </a:r>
            <a:r>
              <a:rPr lang="en-ZA" dirty="0">
                <a:latin typeface="Calibri Light" panose="020F0302020204030204" pitchFamily="34" charset="0"/>
                <a:cs typeface="Calibri Light" panose="020F0302020204030204" pitchFamily="34" charset="0"/>
              </a:rPr>
              <a:t> (as a result of </a:t>
            </a:r>
            <a:r>
              <a:rPr lang="en-ZA" b="1" dirty="0">
                <a:solidFill>
                  <a:schemeClr val="accent5"/>
                </a:solidFill>
                <a:latin typeface="Calibri Light" panose="020F0302020204030204" pitchFamily="34" charset="0"/>
                <a:cs typeface="Calibri Light" panose="020F0302020204030204" pitchFamily="34" charset="0"/>
              </a:rPr>
              <a:t>reduced infrastructure and costs involved</a:t>
            </a:r>
            <a:r>
              <a:rPr lang="en-ZA" dirty="0">
                <a:latin typeface="Calibri Light" panose="020F0302020204030204" pitchFamily="34" charset="0"/>
                <a:cs typeface="Calibri Light" panose="020F0302020204030204" pitchFamily="34" charset="0"/>
              </a:rPr>
              <a:t>).</a:t>
            </a:r>
            <a:endParaRPr lang="en-ZA" dirty="0"/>
          </a:p>
        </p:txBody>
      </p:sp>
      <p:pic>
        <p:nvPicPr>
          <p:cNvPr id="3" name="Picture 2">
            <a:extLst>
              <a:ext uri="{FF2B5EF4-FFF2-40B4-BE49-F238E27FC236}">
                <a16:creationId xmlns:a16="http://schemas.microsoft.com/office/drawing/2014/main" id="{55FB2A5E-01CF-5A48-8049-36EEDECFEA5A}"/>
              </a:ext>
            </a:extLst>
          </p:cNvPr>
          <p:cNvPicPr>
            <a:picLocks noChangeAspect="1"/>
          </p:cNvPicPr>
          <p:nvPr/>
        </p:nvPicPr>
        <p:blipFill>
          <a:blip r:embed="rId2"/>
          <a:stretch>
            <a:fillRect/>
          </a:stretch>
        </p:blipFill>
        <p:spPr>
          <a:xfrm>
            <a:off x="1371600" y="3200400"/>
            <a:ext cx="6138692" cy="3200890"/>
          </a:xfrm>
          <a:prstGeom prst="rect">
            <a:avLst/>
          </a:prstGeom>
        </p:spPr>
      </p:pic>
    </p:spTree>
    <p:extLst>
      <p:ext uri="{BB962C8B-B14F-4D97-AF65-F5344CB8AC3E}">
        <p14:creationId xmlns:p14="http://schemas.microsoft.com/office/powerpoint/2010/main" val="1337458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763000" cy="400110"/>
          </a:xfrm>
          <a:prstGeom prst="rect">
            <a:avLst/>
          </a:prstGeom>
          <a:noFill/>
        </p:spPr>
        <p:txBody>
          <a:bodyPr wrap="square" rtlCol="0">
            <a:spAutoFit/>
          </a:bodyPr>
          <a:lstStyle/>
          <a:p>
            <a:r>
              <a:rPr lang="en-US" sz="2000" b="1" dirty="0">
                <a:solidFill>
                  <a:srgbClr val="4B893B"/>
                </a:solidFill>
              </a:rPr>
              <a:t>DATA OWNERSHIP &amp; MONETIZATION</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382000" cy="5866350"/>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b="1" dirty="0">
                <a:solidFill>
                  <a:schemeClr val="accent1">
                    <a:lumMod val="75000"/>
                  </a:schemeClr>
                </a:solidFill>
                <a:latin typeface="Calibri Light" panose="020F0302020204030204" pitchFamily="34" charset="0"/>
                <a:cs typeface="Calibri Light" panose="020F0302020204030204" pitchFamily="34" charset="0"/>
              </a:rPr>
              <a:t>Data</a:t>
            </a:r>
            <a:r>
              <a:rPr lang="en-ZA" dirty="0">
                <a:latin typeface="Calibri Light" panose="020F0302020204030204" pitchFamily="34" charset="0"/>
                <a:cs typeface="Calibri Light" panose="020F0302020204030204" pitchFamily="34" charset="0"/>
              </a:rPr>
              <a:t>, like any commodity in a competitive market place, </a:t>
            </a:r>
            <a:r>
              <a:rPr lang="en-ZA" b="1" dirty="0">
                <a:solidFill>
                  <a:srgbClr val="4B893B"/>
                </a:solidFill>
                <a:latin typeface="Calibri Light" panose="020F0302020204030204" pitchFamily="34" charset="0"/>
                <a:cs typeface="Calibri Light" panose="020F0302020204030204" pitchFamily="34" charset="0"/>
              </a:rPr>
              <a:t>has</a:t>
            </a:r>
            <a:r>
              <a:rPr lang="en-ZA" dirty="0">
                <a:latin typeface="Calibri Light" panose="020F0302020204030204" pitchFamily="34" charset="0"/>
                <a:cs typeface="Calibri Light" panose="020F0302020204030204" pitchFamily="34" charset="0"/>
              </a:rPr>
              <a:t> </a:t>
            </a:r>
            <a:r>
              <a:rPr lang="en-ZA" b="1" dirty="0">
                <a:solidFill>
                  <a:schemeClr val="accent5"/>
                </a:solidFill>
                <a:latin typeface="Calibri Light" panose="020F0302020204030204" pitchFamily="34" charset="0"/>
                <a:cs typeface="Calibri Light" panose="020F0302020204030204" pitchFamily="34" charset="0"/>
              </a:rPr>
              <a:t>value</a:t>
            </a:r>
            <a:r>
              <a:rPr lang="en-ZA" dirty="0">
                <a:latin typeface="Calibri Light" panose="020F0302020204030204" pitchFamily="34" charset="0"/>
                <a:cs typeface="Calibri Light" panose="020F0302020204030204" pitchFamily="34" charset="0"/>
              </a:rPr>
              <a:t>.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latin typeface="Calibri Light" panose="020F0302020204030204" pitchFamily="34" charset="0"/>
                <a:cs typeface="Calibri Light" panose="020F0302020204030204" pitchFamily="34" charset="0"/>
              </a:rPr>
              <a:t>Organisations</a:t>
            </a:r>
            <a:r>
              <a:rPr lang="en-ZA" dirty="0">
                <a:latin typeface="Calibri Light" panose="020F0302020204030204" pitchFamily="34" charset="0"/>
                <a:cs typeface="Calibri Light" panose="020F0302020204030204" pitchFamily="34" charset="0"/>
              </a:rPr>
              <a:t> that rapidly acquire and manage relevant data have a valuable </a:t>
            </a:r>
            <a:r>
              <a:rPr lang="en-ZA" b="1" dirty="0">
                <a:latin typeface="Calibri Light" panose="020F0302020204030204" pitchFamily="34" charset="0"/>
                <a:cs typeface="Calibri Light" panose="020F0302020204030204" pitchFamily="34" charset="0"/>
              </a:rPr>
              <a:t>commodity to monetise over time</a:t>
            </a:r>
            <a:r>
              <a:rPr lang="en-ZA" dirty="0">
                <a:latin typeface="Calibri Light" panose="020F0302020204030204" pitchFamily="34" charset="0"/>
                <a:cs typeface="Calibri Light" panose="020F0302020204030204" pitchFamily="34" charset="0"/>
              </a:rPr>
              <a:t>.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latin typeface="Calibri Light" panose="020F0302020204030204" pitchFamily="34" charset="0"/>
                <a:cs typeface="Calibri Light" panose="020F0302020204030204" pitchFamily="34" charset="0"/>
              </a:rPr>
              <a:t>Governments working to adapt and update their data protection laws and regulations </a:t>
            </a:r>
            <a:r>
              <a:rPr lang="en-ZA" dirty="0">
                <a:latin typeface="Calibri Light" panose="020F0302020204030204" pitchFamily="34" charset="0"/>
                <a:cs typeface="Calibri Light" panose="020F0302020204030204" pitchFamily="34" charset="0"/>
              </a:rPr>
              <a:t>to keep up with the rapid changes occurring in the fast-paced data market.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i="1" dirty="0">
                <a:solidFill>
                  <a:schemeClr val="accent1"/>
                </a:solidFill>
                <a:latin typeface="Calibri Light" panose="020F0302020204030204" pitchFamily="34" charset="0"/>
                <a:cs typeface="Calibri Light" panose="020F0302020204030204" pitchFamily="34" charset="0"/>
              </a:rPr>
              <a:t>D</a:t>
            </a:r>
            <a:r>
              <a:rPr lang="en-ZA" b="1" i="1" dirty="0">
                <a:solidFill>
                  <a:schemeClr val="accent1"/>
                </a:solidFill>
              </a:rPr>
              <a:t>ata subjects retain ownership </a:t>
            </a:r>
            <a:r>
              <a:rPr lang="en-ZA" b="1" i="1" dirty="0">
                <a:solidFill>
                  <a:schemeClr val="accent1"/>
                </a:solidFill>
                <a:latin typeface="Calibri Light" panose="020F0302020204030204" pitchFamily="34" charset="0"/>
                <a:cs typeface="Calibri Light" panose="020F0302020204030204" pitchFamily="34" charset="0"/>
              </a:rPr>
              <a:t>of their personal data under data protection laws,</a:t>
            </a:r>
            <a:r>
              <a:rPr lang="en-ZA" b="1" i="1" dirty="0">
                <a:solidFill>
                  <a:schemeClr val="accent1"/>
                </a:solidFill>
              </a:rPr>
              <a:t> data controllers and processors can use and monetise this personal data, as long as a set of principles are adhered to. </a:t>
            </a:r>
          </a:p>
          <a:p>
            <a:pPr algn="just">
              <a:lnSpc>
                <a:spcPct val="150000"/>
              </a:lnSpc>
            </a:pPr>
            <a:endParaRPr lang="en-ZA" dirty="0"/>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65480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MODELS OF ENSURING PROTECTION, PRIVACY &amp; TRUST</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189547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38199"/>
            <a:ext cx="7162800" cy="60198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381000" y="1066800"/>
            <a:ext cx="6781800" cy="4961358"/>
          </a:xfrm>
          <a:prstGeom prst="rect">
            <a:avLst/>
          </a:prstGeom>
          <a:noFill/>
        </p:spPr>
        <p:txBody>
          <a:bodyPr wrap="square" rtlCol="0">
            <a:spAutoFit/>
          </a:bodyPr>
          <a:lstStyle/>
          <a:p>
            <a:r>
              <a:rPr lang="en-US" sz="2400" b="1" dirty="0">
                <a:solidFill>
                  <a:schemeClr val="bg1"/>
                </a:solidFill>
                <a:latin typeface="Uni Sans Heavy CAPS" pitchFamily="50" charset="0"/>
              </a:rPr>
              <a:t>CONTENT</a:t>
            </a:r>
          </a:p>
          <a:p>
            <a:endParaRPr lang="en-US" b="1" dirty="0">
              <a:solidFill>
                <a:schemeClr val="bg1"/>
              </a:solidFill>
              <a:latin typeface="Uni Sans Heavy CAPS" pitchFamily="50" charset="0"/>
            </a:endParaRPr>
          </a:p>
          <a:p>
            <a:pPr>
              <a:lnSpc>
                <a:spcPct val="200000"/>
              </a:lnSpc>
            </a:pPr>
            <a:r>
              <a:rPr lang="en-US" sz="2000" dirty="0">
                <a:solidFill>
                  <a:schemeClr val="bg1"/>
                </a:solidFill>
                <a:latin typeface="Uni Sans Thin CAPS" pitchFamily="50" charset="0"/>
              </a:rPr>
              <a:t>BACKGROUND TO THE REPORT: THE DIGITAL ECONOMY</a:t>
            </a:r>
            <a:r>
              <a:rPr lang="en-US" sz="2000" dirty="0">
                <a:solidFill>
                  <a:schemeClr val="bg1"/>
                </a:solidFill>
                <a:latin typeface="Segoe UI Light" pitchFamily="34" charset="0"/>
              </a:rPr>
              <a:t> </a:t>
            </a:r>
            <a:r>
              <a:rPr lang="en-US" sz="2000" dirty="0">
                <a:solidFill>
                  <a:schemeClr val="bg1"/>
                </a:solidFill>
                <a:latin typeface="Uni Sans Thin CAPS" pitchFamily="50" charset="0"/>
              </a:rPr>
              <a:t>RELEVANT STAKEHOLDERS IN THE DIGITAL ECONOMY</a:t>
            </a:r>
          </a:p>
          <a:p>
            <a:pPr>
              <a:lnSpc>
                <a:spcPct val="200000"/>
              </a:lnSpc>
            </a:pPr>
            <a:r>
              <a:rPr lang="en-US" sz="2000" dirty="0">
                <a:solidFill>
                  <a:schemeClr val="bg1"/>
                </a:solidFill>
                <a:latin typeface="Uni Sans Thin CAPS" pitchFamily="50" charset="0"/>
              </a:rPr>
              <a:t>ONLINE BUSINESS DATA MODELS &amp; DATA MARKETS</a:t>
            </a:r>
          </a:p>
          <a:p>
            <a:pPr>
              <a:lnSpc>
                <a:spcPct val="200000"/>
              </a:lnSpc>
            </a:pPr>
            <a:r>
              <a:rPr lang="en-US" sz="2000" dirty="0">
                <a:solidFill>
                  <a:schemeClr val="bg1"/>
                </a:solidFill>
                <a:latin typeface="Uni Sans Thin CAPS" pitchFamily="50" charset="0"/>
              </a:rPr>
              <a:t>MODELS OF ENSURING PROTECTION, PRIVACY &amp; TRUST</a:t>
            </a:r>
          </a:p>
          <a:p>
            <a:pPr>
              <a:lnSpc>
                <a:spcPct val="200000"/>
              </a:lnSpc>
            </a:pPr>
            <a:r>
              <a:rPr lang="en-US" sz="2000" dirty="0">
                <a:solidFill>
                  <a:schemeClr val="bg1"/>
                </a:solidFill>
                <a:latin typeface="Uni Sans Thin CAPS" pitchFamily="50" charset="0"/>
              </a:rPr>
              <a:t>DIGITAL IDENTITY</a:t>
            </a:r>
          </a:p>
          <a:p>
            <a:pPr>
              <a:lnSpc>
                <a:spcPct val="200000"/>
              </a:lnSpc>
            </a:pPr>
            <a:r>
              <a:rPr lang="en-US" sz="2000" dirty="0">
                <a:solidFill>
                  <a:schemeClr val="bg1"/>
                </a:solidFill>
                <a:latin typeface="Uni Sans Thin CAPS" pitchFamily="50" charset="0"/>
              </a:rPr>
              <a:t>DATA SECURITY</a:t>
            </a:r>
          </a:p>
          <a:p>
            <a:pPr>
              <a:lnSpc>
                <a:spcPct val="200000"/>
              </a:lnSpc>
            </a:pPr>
            <a:r>
              <a:rPr lang="en-US" sz="2000" dirty="0">
                <a:solidFill>
                  <a:schemeClr val="bg1"/>
                </a:solidFill>
                <a:latin typeface="Uni Sans Thin CAPS" pitchFamily="50" charset="0"/>
              </a:rPr>
              <a:t>CONCLUSIONS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72A783-6232-5D4F-8665-294783013D70}"/>
              </a:ext>
            </a:extLst>
          </p:cNvPr>
          <p:cNvPicPr>
            <a:picLocks noChangeAspect="1"/>
          </p:cNvPicPr>
          <p:nvPr/>
        </p:nvPicPr>
        <p:blipFill>
          <a:blip r:embed="rId2"/>
          <a:stretch>
            <a:fillRect/>
          </a:stretch>
        </p:blipFill>
        <p:spPr>
          <a:xfrm>
            <a:off x="1638300" y="3733800"/>
            <a:ext cx="5867400" cy="2912594"/>
          </a:xfrm>
          <a:prstGeom prst="rect">
            <a:avLst/>
          </a:prstGeom>
        </p:spPr>
      </p:pic>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DATA PROTECTION &amp; PRIVACY ACROSS REGIONS</a:t>
            </a:r>
            <a:endParaRPr lang="en-ZA" sz="2000" b="1" dirty="0"/>
          </a:p>
        </p:txBody>
      </p:sp>
      <p:sp>
        <p:nvSpPr>
          <p:cNvPr id="6" name="TextBox 5">
            <a:extLst>
              <a:ext uri="{FF2B5EF4-FFF2-40B4-BE49-F238E27FC236}">
                <a16:creationId xmlns:a16="http://schemas.microsoft.com/office/drawing/2014/main" id="{4EED370A-17BC-0F44-9EF2-00A6E27E9277}"/>
              </a:ext>
            </a:extLst>
          </p:cNvPr>
          <p:cNvSpPr txBox="1"/>
          <p:nvPr/>
        </p:nvSpPr>
        <p:spPr>
          <a:xfrm>
            <a:off x="304800" y="1171346"/>
            <a:ext cx="8382000" cy="3373359"/>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 growing global dataflow and the expanding use of personal data in the global economy have led to </a:t>
            </a:r>
            <a:r>
              <a:rPr lang="en-ZA" b="1" dirty="0">
                <a:solidFill>
                  <a:schemeClr val="accent5"/>
                </a:solidFill>
                <a:latin typeface="Calibri Light" panose="020F0302020204030204" pitchFamily="34" charset="0"/>
                <a:cs typeface="Calibri Light" panose="020F0302020204030204" pitchFamily="34" charset="0"/>
              </a:rPr>
              <a:t>an increase in the adoption and development of national and regional privacy laws and regulations</a:t>
            </a:r>
            <a:r>
              <a:rPr lang="en-ZA" dirty="0">
                <a:latin typeface="Calibri Light" panose="020F0302020204030204" pitchFamily="34" charset="0"/>
                <a:cs typeface="Calibri Light" panose="020F0302020204030204" pitchFamily="34" charset="0"/>
              </a:rPr>
              <a:t>.</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At least </a:t>
            </a:r>
            <a:r>
              <a:rPr lang="en-ZA" b="1" dirty="0">
                <a:solidFill>
                  <a:schemeClr val="accent5"/>
                </a:solidFill>
                <a:latin typeface="Calibri Light" panose="020F0302020204030204" pitchFamily="34" charset="0"/>
                <a:cs typeface="Calibri Light" panose="020F0302020204030204" pitchFamily="34" charset="0"/>
              </a:rPr>
              <a:t>109</a:t>
            </a:r>
            <a:r>
              <a:rPr lang="en-ZA" dirty="0">
                <a:latin typeface="Calibri Light" panose="020F0302020204030204" pitchFamily="34" charset="0"/>
                <a:cs typeface="Calibri Light" panose="020F0302020204030204" pitchFamily="34" charset="0"/>
              </a:rPr>
              <a:t> countries around the world have adopted some form of data protection and privacy legislation. </a:t>
            </a:r>
            <a:r>
              <a:rPr lang="en-ZA" b="1" dirty="0">
                <a:solidFill>
                  <a:schemeClr val="accent5"/>
                </a:solidFill>
                <a:latin typeface="Calibri Light" panose="020F0302020204030204" pitchFamily="34" charset="0"/>
                <a:cs typeface="Calibri Light" panose="020F0302020204030204" pitchFamily="34" charset="0"/>
              </a:rPr>
              <a:t>10% </a:t>
            </a:r>
            <a:r>
              <a:rPr lang="en-ZA" dirty="0">
                <a:latin typeface="Calibri Light" panose="020F0302020204030204" pitchFamily="34" charset="0"/>
                <a:cs typeface="Calibri Light" panose="020F0302020204030204" pitchFamily="34" charset="0"/>
              </a:rPr>
              <a:t>of countries have draft legislation. </a:t>
            </a:r>
            <a:r>
              <a:rPr lang="en-ZA" b="1" dirty="0">
                <a:solidFill>
                  <a:schemeClr val="accent5"/>
                </a:solidFill>
                <a:latin typeface="Calibri Light" panose="020F0302020204030204" pitchFamily="34" charset="0"/>
                <a:cs typeface="Calibri Light" panose="020F0302020204030204" pitchFamily="34" charset="0"/>
              </a:rPr>
              <a:t>21%</a:t>
            </a:r>
            <a:r>
              <a:rPr lang="en-ZA" dirty="0">
                <a:latin typeface="Calibri Light" panose="020F0302020204030204" pitchFamily="34" charset="0"/>
                <a:cs typeface="Calibri Light" panose="020F0302020204030204" pitchFamily="34" charset="0"/>
              </a:rPr>
              <a:t> have no legislation.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86438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763000" cy="400110"/>
          </a:xfrm>
          <a:prstGeom prst="rect">
            <a:avLst/>
          </a:prstGeom>
          <a:noFill/>
        </p:spPr>
        <p:txBody>
          <a:bodyPr wrap="square" rtlCol="0">
            <a:spAutoFit/>
          </a:bodyPr>
          <a:lstStyle/>
          <a:p>
            <a:r>
              <a:rPr lang="en-US" sz="2000" b="1" dirty="0">
                <a:solidFill>
                  <a:srgbClr val="4B893B"/>
                </a:solidFill>
              </a:rPr>
              <a:t>PROMINENT: PROTECTION OF PRIVACY &amp; TRUST</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382000" cy="5866350"/>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 significant global initiative is Council of </a:t>
            </a:r>
            <a:r>
              <a:rPr lang="en-ZA" b="1" dirty="0">
                <a:solidFill>
                  <a:schemeClr val="accent5"/>
                </a:solidFill>
                <a:latin typeface="Calibri Light" panose="020F0302020204030204" pitchFamily="34" charset="0"/>
                <a:cs typeface="Calibri Light" panose="020F0302020204030204" pitchFamily="34" charset="0"/>
              </a:rPr>
              <a:t>Europe Convention 108 on data protection</a:t>
            </a:r>
            <a:r>
              <a:rPr lang="en-ZA" dirty="0">
                <a:latin typeface="Calibri Light" panose="020F0302020204030204" pitchFamily="34" charset="0"/>
                <a:cs typeface="Calibri Light" panose="020F0302020204030204" pitchFamily="34" charset="0"/>
              </a:rPr>
              <a:t>, which currently has six non-Council of Europe member countries as parties to the convention (Cape Verde, Mauritius, Mexico, Senegal, Tunisia and Uruguay). Convention 108 was updated in May 2018, in order to modernize the Convention in the wake of GDPR.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Asia-Pacific Economic Cooperation (</a:t>
            </a:r>
            <a:r>
              <a:rPr lang="en-ZA" b="1" dirty="0">
                <a:solidFill>
                  <a:schemeClr val="accent5"/>
                </a:solidFill>
                <a:latin typeface="Calibri Light" panose="020F0302020204030204" pitchFamily="34" charset="0"/>
                <a:cs typeface="Calibri Light" panose="020F0302020204030204" pitchFamily="34" charset="0"/>
              </a:rPr>
              <a:t>APEC</a:t>
            </a:r>
            <a:r>
              <a:rPr lang="en-ZA" dirty="0">
                <a:latin typeface="Calibri Light" panose="020F0302020204030204" pitchFamily="34" charset="0"/>
                <a:cs typeface="Calibri Light" panose="020F0302020204030204" pitchFamily="34" charset="0"/>
              </a:rPr>
              <a:t>) has adopted the </a:t>
            </a:r>
            <a:r>
              <a:rPr lang="en-ZA" i="1" dirty="0">
                <a:latin typeface="Calibri Light" panose="020F0302020204030204" pitchFamily="34" charset="0"/>
                <a:cs typeface="Calibri Light" panose="020F0302020204030204" pitchFamily="34" charset="0"/>
              </a:rPr>
              <a:t>APEC Privacy Framework</a:t>
            </a:r>
            <a:r>
              <a:rPr lang="en-ZA" dirty="0">
                <a:latin typeface="Calibri Light" panose="020F0302020204030204" pitchFamily="34" charset="0"/>
                <a:cs typeface="Calibri Light" panose="020F0302020204030204" pitchFamily="34" charset="0"/>
              </a:rPr>
              <a:t> based on the OECD guidelines. </a:t>
            </a: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Association of South-East Asian Nations (</a:t>
            </a:r>
            <a:r>
              <a:rPr lang="en-ZA" b="1" dirty="0">
                <a:solidFill>
                  <a:schemeClr val="accent5"/>
                </a:solidFill>
                <a:latin typeface="Calibri Light" panose="020F0302020204030204" pitchFamily="34" charset="0"/>
                <a:cs typeface="Calibri Light" panose="020F0302020204030204" pitchFamily="34" charset="0"/>
              </a:rPr>
              <a:t>ASEAN</a:t>
            </a:r>
            <a:r>
              <a:rPr lang="en-ZA" dirty="0">
                <a:latin typeface="Calibri Light" panose="020F0302020204030204" pitchFamily="34" charset="0"/>
                <a:cs typeface="Calibri Light" panose="020F0302020204030204" pitchFamily="34" charset="0"/>
              </a:rPr>
              <a:t>) similarly adopted a regional </a:t>
            </a:r>
            <a:r>
              <a:rPr lang="en-ZA" i="1" dirty="0">
                <a:latin typeface="Calibri Light" panose="020F0302020204030204" pitchFamily="34" charset="0"/>
                <a:cs typeface="Calibri Light" panose="020F0302020204030204" pitchFamily="34" charset="0"/>
              </a:rPr>
              <a:t>Framework on Personal Data Protection </a:t>
            </a:r>
            <a:r>
              <a:rPr lang="en-ZA" dirty="0">
                <a:latin typeface="Calibri Light" panose="020F0302020204030204" pitchFamily="34" charset="0"/>
                <a:cs typeface="Calibri Light" panose="020F0302020204030204" pitchFamily="34" charset="0"/>
              </a:rPr>
              <a:t>which is compatible with the APEC framework.</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78647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763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893B"/>
                </a:solidFill>
                <a:effectLst/>
                <a:uLnTx/>
                <a:uFillTx/>
                <a:latin typeface="Calibri"/>
                <a:ea typeface="+mn-ea"/>
                <a:cs typeface="+mn-cs"/>
              </a:rPr>
              <a:t>PROMINENT INSTRUMENTS: PROTECTION OF PRIVACY &amp; TRUST</a:t>
            </a:r>
            <a:endParaRPr kumimoji="0" lang="en-ZA" sz="2000" b="1" i="0" u="none" strike="noStrike" kern="1200" cap="none" spc="0" normalizeH="0" baseline="0" noProof="0" dirty="0">
              <a:ln>
                <a:noFill/>
              </a:ln>
              <a:solidFill>
                <a:srgbClr val="262626"/>
              </a:solidFill>
              <a:effectLst/>
              <a:uLnTx/>
              <a:uFillTx/>
              <a:latin typeface="Calibri"/>
              <a:ea typeface="+mn-ea"/>
              <a:cs typeface="+mn-cs"/>
            </a:endParaRPr>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382000" cy="6832768"/>
          </a:xfrm>
          <a:prstGeom prst="rect">
            <a:avLst/>
          </a:prstGeom>
          <a:noFill/>
        </p:spPr>
        <p:txBody>
          <a:bodyPr wrap="square" rtlCol="0">
            <a:spAutoFit/>
          </a:bodyPr>
          <a:lstStyle/>
          <a:p>
            <a:pPr marL="342900" lvl="0" indent="-342900">
              <a:spcBef>
                <a:spcPct val="20000"/>
              </a:spcBef>
              <a:buFont typeface="Arial" pitchFamily="34" charset="0"/>
              <a:buChar char="•"/>
              <a:defRPr/>
            </a:pPr>
            <a:endParaRPr lang="en-ZA" sz="2000" dirty="0"/>
          </a:p>
          <a:p>
            <a:pPr marL="342900" lvl="0" indent="-342900">
              <a:spcBef>
                <a:spcPct val="20000"/>
              </a:spcBef>
              <a:buFont typeface="Arial" pitchFamily="34" charset="0"/>
              <a:buChar char="•"/>
            </a:pPr>
            <a:r>
              <a:rPr lang="en-ZA" dirty="0">
                <a:latin typeface="Calibri Light" panose="020F0302020204030204" pitchFamily="34" charset="0"/>
                <a:cs typeface="Calibri Light" panose="020F0302020204030204" pitchFamily="34" charset="0"/>
              </a:rPr>
              <a:t>The </a:t>
            </a:r>
            <a:r>
              <a:rPr lang="en-ZA" b="1" dirty="0">
                <a:latin typeface="Calibri Light" panose="020F0302020204030204" pitchFamily="34" charset="0"/>
                <a:cs typeface="Calibri Light" panose="020F0302020204030204" pitchFamily="34" charset="0"/>
              </a:rPr>
              <a:t>African Union Cybersecurity Convention and Personal Data Protection (AUCC) </a:t>
            </a:r>
            <a:r>
              <a:rPr lang="en-ZA" dirty="0">
                <a:latin typeface="Calibri Light" panose="020F0302020204030204" pitchFamily="34" charset="0"/>
                <a:cs typeface="Calibri Light" panose="020F0302020204030204" pitchFamily="34" charset="0"/>
              </a:rPr>
              <a:t>was adopted at the 23rd Ordinary Session of the Assembly of the Union, Malabo, on the 27th June 2014. </a:t>
            </a:r>
          </a:p>
          <a:p>
            <a:pPr lvl="0">
              <a:spcBef>
                <a:spcPct val="20000"/>
              </a:spcBef>
            </a:pPr>
            <a:endParaRPr lang="en-ZA" dirty="0">
              <a:latin typeface="Calibri Light" panose="020F0302020204030204" pitchFamily="34" charset="0"/>
              <a:cs typeface="Calibri Light" panose="020F0302020204030204" pitchFamily="34" charset="0"/>
            </a:endParaRPr>
          </a:p>
          <a:p>
            <a:pPr marL="342900" lvl="0" indent="-342900">
              <a:spcBef>
                <a:spcPct val="20000"/>
              </a:spcBef>
              <a:buFont typeface="Arial" pitchFamily="34" charset="0"/>
              <a:buChar char="•"/>
            </a:pPr>
            <a:r>
              <a:rPr lang="en-ZA" dirty="0">
                <a:latin typeface="Calibri Light" panose="020F0302020204030204" pitchFamily="34" charset="0"/>
                <a:cs typeface="Calibri Light" panose="020F0302020204030204" pitchFamily="34" charset="0"/>
              </a:rPr>
              <a:t>Establishes a Legal Framework for Cyber-security and Personal Data Protection that embodies the existing commitments of African Union Member States at sub- regional, regional and international levels to </a:t>
            </a:r>
            <a:r>
              <a:rPr lang="en-ZA" b="1" i="1" dirty="0">
                <a:latin typeface="Calibri Light" panose="020F0302020204030204" pitchFamily="34" charset="0"/>
                <a:cs typeface="Calibri Light" panose="020F0302020204030204" pitchFamily="34" charset="0"/>
              </a:rPr>
              <a:t>build the Information Society and address the need for harmonized legislation in the area of cyber security in Member States of the African Union</a:t>
            </a:r>
            <a:r>
              <a:rPr lang="en-ZA" dirty="0">
                <a:latin typeface="Calibri Light" panose="020F0302020204030204" pitchFamily="34" charset="0"/>
                <a:cs typeface="Calibri Light" panose="020F0302020204030204" pitchFamily="34" charset="0"/>
              </a:rPr>
              <a:t>.</a:t>
            </a:r>
          </a:p>
          <a:p>
            <a:pPr marL="342900" lvl="0" indent="-342900">
              <a:spcBef>
                <a:spcPct val="20000"/>
              </a:spcBef>
              <a:buFont typeface="Arial" pitchFamily="34" charset="0"/>
              <a:buChar char="•"/>
              <a:defRPr/>
            </a:pPr>
            <a:endParaRPr lang="en-ZA" dirty="0">
              <a:latin typeface="Calibri Light" panose="020F0302020204030204" pitchFamily="34" charset="0"/>
              <a:cs typeface="Calibri Light" panose="020F0302020204030204" pitchFamily="34" charset="0"/>
            </a:endParaRPr>
          </a:p>
          <a:p>
            <a:pPr marL="342900" lvl="0" indent="-342900">
              <a:spcBef>
                <a:spcPct val="20000"/>
              </a:spcBef>
              <a:buFont typeface="Arial" pitchFamily="34" charset="0"/>
              <a:buChar char="•"/>
              <a:defRPr/>
            </a:pPr>
            <a:r>
              <a:rPr lang="en-ZA" dirty="0">
                <a:latin typeface="Calibri Light" panose="020F0302020204030204" pitchFamily="34" charset="0"/>
                <a:cs typeface="Calibri Light" panose="020F0302020204030204" pitchFamily="34" charset="0"/>
              </a:rPr>
              <a:t>15 Ratifications required for entry into force </a:t>
            </a:r>
          </a:p>
          <a:p>
            <a:pPr marL="342900" lvl="0" indent="-342900">
              <a:spcBef>
                <a:spcPct val="20000"/>
              </a:spcBef>
              <a:buFont typeface="Arial" pitchFamily="34" charset="0"/>
              <a:buChar char="•"/>
              <a:defRPr/>
            </a:pPr>
            <a:r>
              <a:rPr lang="en-GB" dirty="0">
                <a:latin typeface="Calibri Light" panose="020F0302020204030204" pitchFamily="34" charset="0"/>
                <a:cs typeface="Calibri Light" panose="020F0302020204030204" pitchFamily="34" charset="0"/>
              </a:rPr>
              <a:t>Signatures (11): Benin, Chad, Comoros, Congo, Ghana, Guinea Bissau, Mauritania, Mozambique, Sierra Leone, Sao Tome and Principe, and Zambia </a:t>
            </a:r>
          </a:p>
          <a:p>
            <a:pPr marL="342900" lvl="0" indent="-342900">
              <a:spcBef>
                <a:spcPct val="20000"/>
              </a:spcBef>
              <a:buFont typeface="Arial" pitchFamily="34" charset="0"/>
              <a:buChar char="•"/>
              <a:defRPr/>
            </a:pPr>
            <a:r>
              <a:rPr lang="en-ZA" dirty="0">
                <a:latin typeface="Calibri Light" panose="020F0302020204030204" pitchFamily="34" charset="0"/>
                <a:cs typeface="Calibri Light" panose="020F0302020204030204" pitchFamily="34" charset="0"/>
              </a:rPr>
              <a:t>Accessions &amp; Deposits (4): Guinea, Mauritius, Namibia, Senegal </a:t>
            </a:r>
          </a:p>
          <a:p>
            <a:pPr algn="r">
              <a:defRPr/>
            </a:pPr>
            <a:r>
              <a:rPr lang="en-ZA" sz="1200" dirty="0">
                <a:hlinkClick r:id="rId2"/>
              </a:rPr>
              <a:t>https://au.int/sites/default/files/treaties/29560-sl-african_union_convention_on_cyber_security_and_personal</a:t>
            </a:r>
            <a:r>
              <a:rPr lang="en-ZA" sz="1100" dirty="0">
                <a:hlinkClick r:id="rId2"/>
              </a:rPr>
              <a:t>_data_protection_2.pdf</a:t>
            </a:r>
            <a:r>
              <a:rPr lang="en-ZA" sz="1100" dirty="0"/>
              <a:t> </a:t>
            </a:r>
          </a:p>
          <a:p>
            <a:pPr marL="285750" marR="0" lvl="0" indent="-285750" algn="just" defTabSz="914400" rtl="0" eaLnBrk="1" fontAlgn="auto" latinLnBrk="0" hangingPunct="1">
              <a:lnSpc>
                <a:spcPct val="150000"/>
              </a:lnSpc>
              <a:spcBef>
                <a:spcPts val="0"/>
              </a:spcBef>
              <a:spcAft>
                <a:spcPts val="0"/>
              </a:spcAft>
              <a:buClrTx/>
              <a:buSzTx/>
              <a:buFont typeface="Arial Unicode MS" panose="020B0604020202020204" pitchFamily="34" charset="-128"/>
              <a:buChar char="⌊"/>
              <a:tabLst/>
              <a:defRPr/>
            </a:pPr>
            <a:endPar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Unicode MS" panose="020B0604020202020204" pitchFamily="34" charset="-128"/>
              <a:buChar char="⌊"/>
              <a:tabLst/>
              <a:defRPr/>
            </a:pPr>
            <a:endPar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Unicode MS" panose="020B0604020202020204" pitchFamily="34" charset="-128"/>
              <a:buChar char="⌊"/>
              <a:tabLst/>
              <a:defRPr/>
            </a:pPr>
            <a:endParaRPr kumimoji="0" lang="en-ZA" sz="1800" b="0" i="0" u="none" strike="noStrike" kern="1200" cap="none" spc="0" normalizeH="0" baseline="0" noProof="0" dirty="0">
              <a:ln>
                <a:noFill/>
              </a:ln>
              <a:solidFill>
                <a:srgbClr val="262626"/>
              </a:solidFill>
              <a:effectLst/>
              <a:uLnTx/>
              <a:uFillTx/>
              <a:latin typeface="Calibri"/>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Unicode MS" panose="020B0604020202020204" pitchFamily="34" charset="-128"/>
              <a:buChar char="⌊"/>
              <a:tabLst/>
              <a:defRPr/>
            </a:pPr>
            <a:endPar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603956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609600"/>
            <a:ext cx="800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262626"/>
                </a:solidFill>
                <a:effectLst/>
                <a:uLnTx/>
                <a:uFillTx/>
                <a:latin typeface="Calibri"/>
                <a:ea typeface="+mn-ea"/>
                <a:cs typeface="+mn-cs"/>
              </a:rPr>
            </a:br>
            <a:endParaRPr kumimoji="0" lang="en-US" sz="1600" b="0" i="0" u="none" strike="noStrike" kern="1200" cap="none" spc="0" normalizeH="0" baseline="0" noProof="0" dirty="0">
              <a:ln>
                <a:noFill/>
              </a:ln>
              <a:solidFill>
                <a:srgbClr val="262626"/>
              </a:solidFill>
              <a:effectLst/>
              <a:uLnTx/>
              <a:uFillTx/>
              <a:latin typeface="Segoe UI Light" pitchFamily="34" charset="0"/>
              <a:ea typeface="+mn-ea"/>
              <a:cs typeface="+mn-cs"/>
            </a:endParaRPr>
          </a:p>
        </p:txBody>
      </p:sp>
      <p:sp>
        <p:nvSpPr>
          <p:cNvPr id="6" name="TextBox 5"/>
          <p:cNvSpPr txBox="1"/>
          <p:nvPr/>
        </p:nvSpPr>
        <p:spPr>
          <a:xfrm>
            <a:off x="162697" y="901987"/>
            <a:ext cx="8839200"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4B893B"/>
                </a:solidFill>
                <a:effectLst/>
                <a:uLnTx/>
                <a:uFillTx/>
                <a:latin typeface="Segoe UI Light" panose="020B0502040204020203" pitchFamily="34" charset="0"/>
                <a:ea typeface="+mn-ea"/>
                <a:cs typeface="Segoe UI Light" panose="020B0502040204020203" pitchFamily="34" charset="0"/>
              </a:rPr>
              <a:t>ARTICLE 8: OBJECTIVE OF THIS CONVENTION WITH RESPECT TO PERSONAL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1. </a:t>
            </a:r>
            <a:r>
              <a:rPr kumimoji="0" lang="en-ZA" sz="16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Each State Party shall commit itself to establishing a legal framework aimed at strengthening fundamental rights and public freedoms, particularly the protection of physical data</a:t>
            </a:r>
            <a:r>
              <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 and punish any violation of privacy without prejudice to the principle of free flow of personal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2. The mechanism so established shall </a:t>
            </a:r>
            <a:r>
              <a:rPr kumimoji="0" lang="en-ZA" sz="16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ensure that any form of data processing respects the fundamental freedoms and rights of natural persons while recognizing </a:t>
            </a:r>
            <a:r>
              <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the prerogatives of the State, the rights of local communities and the purposes for which the businesses were established.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626"/>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609600"/>
            <a:ext cx="800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262626"/>
                </a:solidFill>
                <a:effectLst/>
                <a:uLnTx/>
                <a:uFillTx/>
                <a:latin typeface="Calibri"/>
                <a:ea typeface="+mn-ea"/>
                <a:cs typeface="+mn-cs"/>
              </a:rPr>
            </a:br>
            <a:endParaRPr kumimoji="0" lang="en-US" sz="1600" b="0" i="0" u="none" strike="noStrike" kern="1200" cap="none" spc="0" normalizeH="0" baseline="0" noProof="0" dirty="0">
              <a:ln>
                <a:noFill/>
              </a:ln>
              <a:solidFill>
                <a:srgbClr val="262626"/>
              </a:solidFill>
              <a:effectLst/>
              <a:uLnTx/>
              <a:uFillTx/>
              <a:latin typeface="Segoe UI Light" pitchFamily="34" charset="0"/>
              <a:ea typeface="+mn-ea"/>
              <a:cs typeface="+mn-cs"/>
            </a:endParaRPr>
          </a:p>
        </p:txBody>
      </p:sp>
      <p:sp>
        <p:nvSpPr>
          <p:cNvPr id="6" name="TextBox 5"/>
          <p:cNvSpPr txBox="1"/>
          <p:nvPr/>
        </p:nvSpPr>
        <p:spPr>
          <a:xfrm>
            <a:off x="152400" y="919226"/>
            <a:ext cx="8686800"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4B893B"/>
                </a:solidFill>
                <a:effectLst/>
                <a:uLnTx/>
                <a:uFillTx/>
                <a:latin typeface="Segoe UI Light" panose="020B0502040204020203" pitchFamily="34" charset="0"/>
                <a:ea typeface="+mn-ea"/>
                <a:cs typeface="Segoe UI Light" panose="020B0502040204020203" pitchFamily="34" charset="0"/>
              </a:rPr>
              <a:t>ARTICLE 11: STATUS, COMPOSITION AND ORGANIZATION OF NATIONAL PERSONAL DATA PROTECTION AUTHORITIES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4B893B"/>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Each State Party shall establish an authority in charge of protecting personal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The national protection authority shall be an independent administrative authority with the task of ensuring that the processing of personal data is conducted in accordance with the provisions of this Convention.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Each national protection authority shall formulate rules of procedure containing, inter alia, rules governing deliberations, processing and presentation of cases.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State Parties shall undertake to provide the national protection authority with the human, technical and financial resources necessary to accomplish their mission.</a:t>
            </a:r>
            <a:endParaRPr kumimoji="0" lang="en-GB" sz="16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4039019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609600"/>
            <a:ext cx="800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262626"/>
                </a:solidFill>
                <a:effectLst/>
                <a:uLnTx/>
                <a:uFillTx/>
                <a:latin typeface="Calibri"/>
                <a:ea typeface="+mn-ea"/>
                <a:cs typeface="+mn-cs"/>
              </a:rPr>
            </a:br>
            <a:endParaRPr kumimoji="0" lang="en-US" sz="1600" b="0" i="0" u="none" strike="noStrike" kern="1200" cap="none" spc="0" normalizeH="0" baseline="0" noProof="0" dirty="0">
              <a:ln>
                <a:noFill/>
              </a:ln>
              <a:solidFill>
                <a:srgbClr val="262626"/>
              </a:solidFill>
              <a:effectLst/>
              <a:uLnTx/>
              <a:uFillTx/>
              <a:latin typeface="Segoe UI Light" pitchFamily="34" charset="0"/>
              <a:ea typeface="+mn-ea"/>
              <a:cs typeface="+mn-cs"/>
            </a:endParaRPr>
          </a:p>
        </p:txBody>
      </p:sp>
      <p:sp>
        <p:nvSpPr>
          <p:cNvPr id="6" name="TextBox 5"/>
          <p:cNvSpPr txBox="1"/>
          <p:nvPr/>
        </p:nvSpPr>
        <p:spPr>
          <a:xfrm>
            <a:off x="152400" y="457200"/>
            <a:ext cx="8686800"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4B893B"/>
                </a:solidFill>
                <a:effectLst/>
                <a:uLnTx/>
                <a:uFillTx/>
                <a:latin typeface="Segoe UI Light" panose="020B0502040204020203" pitchFamily="34" charset="0"/>
                <a:ea typeface="+mn-ea"/>
                <a:cs typeface="Segoe UI Light" panose="020B0502040204020203" pitchFamily="34" charset="0"/>
              </a:rPr>
              <a:t>ARTICLE 24: NATIONAL CYBER SECURITY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4B893B"/>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1. National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Each State Party shall undertake to develop, in collaboration with stakeholders, a national cyber security policy which recognizes the importance of Critical Information Infrastructure (CII) for the nation identifies the risks facing the nation in using the all hazards approach and outlines how the objectives of such policy are to be achieved.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2. National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State Parties shall adopt the strategies they deem appropriate and adequate to implement the national cyber security policy, particularly in the area of legislative reform and development, sensitization and capacity-building, public-private partnership, and international cooperation, among other things. Such strategies shall define organizational structures, set objectives and timeframes for successful implementation of the cyber security policy and lay the foundation for effective management of cyber security incidents and international cooperation.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4B893B"/>
              </a:solidFill>
              <a:effectLst/>
              <a:uLnTx/>
              <a:uFillTx/>
              <a:latin typeface="segoe UI"/>
              <a:ea typeface="+mn-ea"/>
              <a:cs typeface="+mn-cs"/>
            </a:endParaRPr>
          </a:p>
        </p:txBody>
      </p:sp>
    </p:spTree>
    <p:extLst>
      <p:ext uri="{BB962C8B-B14F-4D97-AF65-F5344CB8AC3E}">
        <p14:creationId xmlns:p14="http://schemas.microsoft.com/office/powerpoint/2010/main" val="151555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609600"/>
            <a:ext cx="800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262626"/>
                </a:solidFill>
                <a:effectLst/>
                <a:uLnTx/>
                <a:uFillTx/>
                <a:latin typeface="Calibri"/>
                <a:ea typeface="+mn-ea"/>
                <a:cs typeface="+mn-cs"/>
              </a:rPr>
            </a:br>
            <a:endParaRPr kumimoji="0" lang="en-US" sz="1600" b="0" i="0" u="none" strike="noStrike" kern="1200" cap="none" spc="0" normalizeH="0" baseline="0" noProof="0" dirty="0">
              <a:ln>
                <a:noFill/>
              </a:ln>
              <a:solidFill>
                <a:srgbClr val="262626"/>
              </a:solidFill>
              <a:effectLst/>
              <a:uLnTx/>
              <a:uFillTx/>
              <a:latin typeface="Segoe UI Light" pitchFamily="34" charset="0"/>
              <a:ea typeface="+mn-ea"/>
              <a:cs typeface="+mn-cs"/>
            </a:endParaRPr>
          </a:p>
        </p:txBody>
      </p:sp>
      <p:sp>
        <p:nvSpPr>
          <p:cNvPr id="6" name="TextBox 5"/>
          <p:cNvSpPr txBox="1"/>
          <p:nvPr/>
        </p:nvSpPr>
        <p:spPr>
          <a:xfrm>
            <a:off x="152400" y="381000"/>
            <a:ext cx="868680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4B893B"/>
                </a:solidFill>
                <a:effectLst/>
                <a:uLnTx/>
                <a:uFillTx/>
                <a:latin typeface="Segoe UI Light" panose="020B0502040204020203" pitchFamily="34" charset="0"/>
                <a:ea typeface="+mn-ea"/>
                <a:cs typeface="Segoe UI Light" panose="020B0502040204020203" pitchFamily="34" charset="0"/>
              </a:rPr>
              <a:t>ARTICLE 25: LEGAL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srgbClr val="4B893B"/>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1. Legislation against cybercrime: </a:t>
            </a:r>
            <a:r>
              <a:rPr kumimoji="0" lang="en-ZA" sz="14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Each State Party shall adopt such legislative and/or regulatory measures as it deems effective by considering as substantive criminal offences acts which affect the confidentiality, integrity, availability and survival of information and communication technology systems, the data they process and the underlying network infrastructure, as well as effective procedural measures to pursue and prosecute offenders. State Parties shall take into consideration the choice of language that is used in international best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2. National Regulatory Authorities: </a:t>
            </a:r>
            <a:r>
              <a:rPr kumimoji="0" lang="en-ZA" sz="14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Each State Party shall adopt such legislative and/or regulatory measures as it deems necessary to confer specific responsibility on institutions, either newly established or pre-existing, as well as on the designated officials of the said institutions, with a view to conferring on them a statutory authority and legal capacity to act in all aspects of cyber security application, including but not limited to response to cyber security incidents, and coordination and cooperation in the field of restorative justice, forensic investigations, prosecution,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3. Rights of citizens:</a:t>
            </a:r>
            <a:r>
              <a:rPr kumimoji="0" lang="en-ZA" sz="14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 In adopting legal measures each State Party shall ensure that the measures so adopted will not infringe on the rights of citizens guaranteed under the national constitution and internal laws, and protected by international conventions, particularly the African Charter on Human and Peoples‟ Rights, and other basic rights such as freedom of expression, the right to privacy and the right to a fair hearing, among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4. Protection of critical infrastructure: </a:t>
            </a:r>
            <a:r>
              <a:rPr kumimoji="0" lang="en-ZA" sz="14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Each State Party shall adopt such legislative and/or regulatory measures as they deem necessary to identify the sectors regarded as sensitive for their national security and well-being of the economy, as well as the information and communication technologies systems designed to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in these sectors</a:t>
            </a:r>
            <a:r>
              <a:rPr kumimoji="0" lang="en-ZA" sz="1200" b="0" i="0" u="none" strike="noStrike" kern="1200" cap="none" spc="0" normalizeH="0" baseline="0" noProof="0" dirty="0">
                <a:ln>
                  <a:noFill/>
                </a:ln>
                <a:solidFill>
                  <a:srgbClr val="262626"/>
                </a:solidFill>
                <a:effectLst/>
                <a:uLnTx/>
                <a:uFillTx/>
                <a:latin typeface="Segoe UI Light" panose="020B0502040204020203" pitchFamily="34" charset="0"/>
                <a:ea typeface="+mn-ea"/>
                <a:cs typeface="Segoe UI Light" panose="020B0502040204020203" pitchFamily="34" charset="0"/>
              </a:rPr>
              <a:t>.</a:t>
            </a:r>
          </a:p>
        </p:txBody>
      </p:sp>
    </p:spTree>
    <p:extLst>
      <p:ext uri="{BB962C8B-B14F-4D97-AF65-F5344CB8AC3E}">
        <p14:creationId xmlns:p14="http://schemas.microsoft.com/office/powerpoint/2010/main" val="1149633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33400"/>
            <a:ext cx="8763000" cy="400110"/>
          </a:xfrm>
          <a:prstGeom prst="rect">
            <a:avLst/>
          </a:prstGeom>
          <a:noFill/>
        </p:spPr>
        <p:txBody>
          <a:bodyPr wrap="square" rtlCol="0">
            <a:spAutoFit/>
          </a:bodyPr>
          <a:lstStyle/>
          <a:p>
            <a:r>
              <a:rPr lang="en-US" sz="2000" b="1" dirty="0">
                <a:solidFill>
                  <a:srgbClr val="4B893B"/>
                </a:solidFill>
              </a:rPr>
              <a:t>PROMINENT LEGAL INSTRUMENTS TO ENSURE PROTECTION OF PRIVACY &amp; TRUST</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228600" y="990600"/>
            <a:ext cx="8686800" cy="628184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The GDPR</a:t>
            </a:r>
            <a:r>
              <a:rPr lang="en-ZA" dirty="0">
                <a:latin typeface="Calibri Light" panose="020F0302020204030204" pitchFamily="34" charset="0"/>
                <a:cs typeface="Calibri Light" panose="020F0302020204030204" pitchFamily="34" charset="0"/>
              </a:rPr>
              <a:t>: on 25 May 2018, EU GDPR came into force in all 28 EU member states. While the new regulation and the old EU directive share much of their content and principles, GDPR is much stricter, placing fines on companies of up to 4% of global revenue or EUR 20 million (which- ever is highest), and increasing the legal requirements and accountability for data controllers and data processors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Sector-specific Laws</a:t>
            </a:r>
            <a:r>
              <a:rPr lang="en-ZA" dirty="0">
                <a:latin typeface="Calibri Light" panose="020F0302020204030204" pitchFamily="34" charset="0"/>
                <a:cs typeface="Calibri Light" panose="020F0302020204030204" pitchFamily="34" charset="0"/>
              </a:rPr>
              <a:t>: for example, America approaches protecting privacy &amp; trust through sector-specific laws as opposed to an omnibus data protection law or regulation.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Regulatory Guidelines</a:t>
            </a:r>
            <a:r>
              <a:rPr lang="en-ZA" dirty="0">
                <a:latin typeface="Calibri Light" panose="020F0302020204030204" pitchFamily="34" charset="0"/>
                <a:cs typeface="Calibri Light" panose="020F0302020204030204" pitchFamily="34" charset="0"/>
              </a:rPr>
              <a:t>: Guidelines are not in and of themselves legally binding either for data controllers or the DPAs themselves, who can change their guidelines as needed. Guidelines do however give a good indication of what DPAs consider to be good practice, and what they will focus on in case of violations.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92150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DATA PROTECTION &amp; PRIVACY ACROSS REGIONS</a:t>
            </a:r>
            <a:endParaRPr lang="en-ZA" sz="2000" b="1" dirty="0"/>
          </a:p>
        </p:txBody>
      </p:sp>
      <p:sp>
        <p:nvSpPr>
          <p:cNvPr id="6" name="TextBox 5">
            <a:extLst>
              <a:ext uri="{FF2B5EF4-FFF2-40B4-BE49-F238E27FC236}">
                <a16:creationId xmlns:a16="http://schemas.microsoft.com/office/drawing/2014/main" id="{4EED370A-17BC-0F44-9EF2-00A6E27E9277}"/>
              </a:ext>
            </a:extLst>
          </p:cNvPr>
          <p:cNvSpPr txBox="1"/>
          <p:nvPr/>
        </p:nvSpPr>
        <p:spPr>
          <a:xfrm>
            <a:off x="304800" y="1171346"/>
            <a:ext cx="8382000" cy="254236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While countries adopt different types of legislation, data protection regimes are predominantly based on a set of </a:t>
            </a:r>
            <a:r>
              <a:rPr lang="en-ZA" b="1" dirty="0">
                <a:latin typeface="Calibri Light" panose="020F0302020204030204" pitchFamily="34" charset="0"/>
                <a:cs typeface="Calibri Light" panose="020F0302020204030204" pitchFamily="34" charset="0"/>
              </a:rPr>
              <a:t>core principles </a:t>
            </a:r>
            <a:r>
              <a:rPr lang="en-ZA" dirty="0">
                <a:latin typeface="Calibri Light" panose="020F0302020204030204" pitchFamily="34" charset="0"/>
                <a:cs typeface="Calibri Light" panose="020F0302020204030204" pitchFamily="34" charset="0"/>
              </a:rPr>
              <a:t>which stem from the OECD Guidelines on the Protection of Privacy and Transborder Flows of Personal Data. These core principles are:</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410BAA29-67FC-464A-997B-2D261BD9BE7D}"/>
              </a:ext>
            </a:extLst>
          </p:cNvPr>
          <p:cNvPicPr>
            <a:picLocks noChangeAspect="1"/>
          </p:cNvPicPr>
          <p:nvPr/>
        </p:nvPicPr>
        <p:blipFill>
          <a:blip r:embed="rId2"/>
          <a:stretch>
            <a:fillRect/>
          </a:stretch>
        </p:blipFill>
        <p:spPr>
          <a:xfrm>
            <a:off x="1132623" y="2971800"/>
            <a:ext cx="6878754" cy="3365500"/>
          </a:xfrm>
          <a:prstGeom prst="rect">
            <a:avLst/>
          </a:prstGeom>
        </p:spPr>
      </p:pic>
    </p:spTree>
    <p:extLst>
      <p:ext uri="{BB962C8B-B14F-4D97-AF65-F5344CB8AC3E}">
        <p14:creationId xmlns:p14="http://schemas.microsoft.com/office/powerpoint/2010/main" val="275497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DATA PROTECTION &amp; PRIVACY REGULATION</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382000" cy="4619854"/>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UNCTAD 2016 Report: warned that divergence in data protection regulation at regional and national levels has the potential to hinder the growth of digital markets. </a:t>
            </a:r>
            <a:r>
              <a:rPr lang="en-ZA" b="1" dirty="0">
                <a:solidFill>
                  <a:schemeClr val="accent5"/>
                </a:solidFill>
                <a:latin typeface="Calibri Light" panose="020F0302020204030204" pitchFamily="34" charset="0"/>
                <a:cs typeface="Calibri Light" panose="020F0302020204030204" pitchFamily="34" charset="0"/>
              </a:rPr>
              <a:t>When considered in light of necessary cross-border transfers of data, this potential to hinder growth of digital markets becomes apparent</a:t>
            </a:r>
            <a:r>
              <a:rPr lang="en-ZA" dirty="0">
                <a:latin typeface="Calibri Light" panose="020F0302020204030204" pitchFamily="34" charset="0"/>
                <a:cs typeface="Calibri Light" panose="020F0302020204030204" pitchFamily="34" charset="0"/>
              </a:rPr>
              <a:t>.</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742950" lvl="1" indent="-285750" algn="just">
              <a:lnSpc>
                <a:spcPct val="150000"/>
              </a:lnSpc>
              <a:buFont typeface="Arial Unicode MS" panose="020B0604020202020204" pitchFamily="34" charset="-128"/>
              <a:buChar char="⌊"/>
            </a:pPr>
            <a:r>
              <a:rPr lang="en-ZA" b="1" dirty="0">
                <a:latin typeface="Calibri Light" panose="020F0302020204030204" pitchFamily="34" charset="0"/>
                <a:cs typeface="Calibri Light" panose="020F0302020204030204" pitchFamily="34" charset="0"/>
              </a:rPr>
              <a:t>Overregulation</a:t>
            </a:r>
            <a:r>
              <a:rPr lang="en-ZA" dirty="0">
                <a:latin typeface="Calibri Light" panose="020F0302020204030204" pitchFamily="34" charset="0"/>
                <a:cs typeface="Calibri Light" panose="020F0302020204030204" pitchFamily="34" charset="0"/>
              </a:rPr>
              <a:t> has the </a:t>
            </a:r>
            <a:r>
              <a:rPr lang="en-ZA" b="1" dirty="0">
                <a:solidFill>
                  <a:schemeClr val="accent5"/>
                </a:solidFill>
                <a:latin typeface="Calibri Light" panose="020F0302020204030204" pitchFamily="34" charset="0"/>
                <a:cs typeface="Calibri Light" panose="020F0302020204030204" pitchFamily="34" charset="0"/>
              </a:rPr>
              <a:t>potential to hinder global growth</a:t>
            </a:r>
            <a:r>
              <a:rPr lang="en-ZA" dirty="0">
                <a:latin typeface="Calibri Light" panose="020F0302020204030204" pitchFamily="34" charset="0"/>
                <a:cs typeface="Calibri Light" panose="020F0302020204030204" pitchFamily="34" charset="0"/>
              </a:rPr>
              <a:t>, and called for a </a:t>
            </a:r>
            <a:r>
              <a:rPr lang="en-ZA" b="1" dirty="0">
                <a:solidFill>
                  <a:schemeClr val="accent5"/>
                </a:solidFill>
                <a:latin typeface="Calibri Light" panose="020F0302020204030204" pitchFamily="34" charset="0"/>
                <a:cs typeface="Calibri Light" panose="020F0302020204030204" pitchFamily="34" charset="0"/>
              </a:rPr>
              <a:t>fair balance between international trade and privacy considerations</a:t>
            </a:r>
            <a:r>
              <a:rPr lang="en-ZA" dirty="0">
                <a:latin typeface="Calibri Light" panose="020F0302020204030204" pitchFamily="34" charset="0"/>
                <a:cs typeface="Calibri Light" panose="020F0302020204030204" pitchFamily="34" charset="0"/>
              </a:rPr>
              <a:t>. </a:t>
            </a:r>
          </a:p>
          <a:p>
            <a:pPr algn="just">
              <a:lnSpc>
                <a:spcPct val="150000"/>
              </a:lnSpc>
            </a:pPr>
            <a:endParaRPr lang="en-ZA" dirty="0">
              <a:latin typeface="Calibri Light" panose="020F0302020204030204" pitchFamily="34" charset="0"/>
              <a:cs typeface="Calibri Light" panose="020F0302020204030204" pitchFamily="34" charset="0"/>
            </a:endParaRPr>
          </a:p>
          <a:p>
            <a:pPr lvl="1" algn="just">
              <a:lnSpc>
                <a:spcPct val="150000"/>
              </a:lnSpc>
            </a:pPr>
            <a:endParaRPr lang="en-ZA" dirty="0">
              <a:latin typeface="Calibri Light" panose="020F0302020204030204" pitchFamily="34" charset="0"/>
              <a:cs typeface="Calibri Light" panose="020F0302020204030204" pitchFamily="34" charset="0"/>
            </a:endParaRPr>
          </a:p>
          <a:p>
            <a:pPr lvl="1" algn="just">
              <a:lnSpc>
                <a:spcPct val="150000"/>
              </a:lnSpc>
            </a:pPr>
            <a:endParaRPr lang="en-ZA" dirty="0">
              <a:latin typeface="Calibri Light" panose="020F0302020204030204" pitchFamily="34" charset="0"/>
              <a:cs typeface="Calibri Light" panose="020F0302020204030204" pitchFamily="34" charset="0"/>
            </a:endParaRPr>
          </a:p>
          <a:p>
            <a:pPr marL="742950" lvl="1"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6766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Uni Sans Thin CAPS" pitchFamily="50" charset="0"/>
              </a:rPr>
              <a:t>BACKGROUND TO THE REPORT: THE DIGITAL ECONOMY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MODELS FOR REGULATION</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382000" cy="5866350"/>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Three different types of regulation are identified by Professor Dennis D. Hirsch: </a:t>
            </a:r>
            <a:r>
              <a:rPr lang="en-ZA" b="1" dirty="0">
                <a:solidFill>
                  <a:schemeClr val="accent5"/>
                </a:solidFill>
                <a:latin typeface="Calibri Light" panose="020F0302020204030204" pitchFamily="34" charset="0"/>
                <a:cs typeface="Calibri Light" panose="020F0302020204030204" pitchFamily="34" charset="0"/>
              </a:rPr>
              <a:t>direct regulation</a:t>
            </a:r>
            <a:r>
              <a:rPr lang="en-ZA" dirty="0">
                <a:latin typeface="Calibri Light" panose="020F0302020204030204" pitchFamily="34" charset="0"/>
                <a:cs typeface="Calibri Light" panose="020F0302020204030204" pitchFamily="34" charset="0"/>
              </a:rPr>
              <a:t>, </a:t>
            </a:r>
            <a:r>
              <a:rPr lang="en-ZA" b="1" dirty="0">
                <a:solidFill>
                  <a:schemeClr val="accent5"/>
                </a:solidFill>
                <a:latin typeface="Calibri Light" panose="020F0302020204030204" pitchFamily="34" charset="0"/>
                <a:cs typeface="Calibri Light" panose="020F0302020204030204" pitchFamily="34" charset="0"/>
              </a:rPr>
              <a:t>self-regulation</a:t>
            </a:r>
            <a:r>
              <a:rPr lang="en-ZA" dirty="0">
                <a:latin typeface="Calibri Light" panose="020F0302020204030204" pitchFamily="34" charset="0"/>
                <a:cs typeface="Calibri Light" panose="020F0302020204030204" pitchFamily="34" charset="0"/>
              </a:rPr>
              <a:t>, and </a:t>
            </a:r>
            <a:r>
              <a:rPr lang="en-ZA" b="1" dirty="0">
                <a:solidFill>
                  <a:schemeClr val="accent5"/>
                </a:solidFill>
                <a:latin typeface="Calibri Light" panose="020F0302020204030204" pitchFamily="34" charset="0"/>
                <a:cs typeface="Calibri Light" panose="020F0302020204030204" pitchFamily="34" charset="0"/>
              </a:rPr>
              <a:t>co-regulation</a:t>
            </a:r>
            <a:r>
              <a:rPr lang="en-ZA" dirty="0">
                <a:latin typeface="Calibri Light" panose="020F0302020204030204" pitchFamily="34" charset="0"/>
                <a:cs typeface="Calibri Light" panose="020F0302020204030204" pitchFamily="34" charset="0"/>
              </a:rPr>
              <a:t> (which can be similar to collaborative regulation between the private sector and the regulator).</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Each of these models of regulation can be applied at three different levels: </a:t>
            </a:r>
            <a:r>
              <a:rPr lang="en-ZA" b="1" dirty="0">
                <a:solidFill>
                  <a:schemeClr val="accent5"/>
                </a:solidFill>
                <a:latin typeface="Calibri Light" panose="020F0302020204030204" pitchFamily="34" charset="0"/>
                <a:cs typeface="Calibri Light" panose="020F0302020204030204" pitchFamily="34" charset="0"/>
              </a:rPr>
              <a:t>company</a:t>
            </a:r>
            <a:r>
              <a:rPr lang="en-ZA" dirty="0">
                <a:latin typeface="Calibri Light" panose="020F0302020204030204" pitchFamily="34" charset="0"/>
                <a:cs typeface="Calibri Light" panose="020F0302020204030204" pitchFamily="34" charset="0"/>
              </a:rPr>
              <a:t>; </a:t>
            </a:r>
            <a:r>
              <a:rPr lang="en-ZA" b="1" dirty="0">
                <a:solidFill>
                  <a:schemeClr val="accent5"/>
                </a:solidFill>
                <a:latin typeface="Calibri Light" panose="020F0302020204030204" pitchFamily="34" charset="0"/>
                <a:cs typeface="Calibri Light" panose="020F0302020204030204" pitchFamily="34" charset="0"/>
              </a:rPr>
              <a:t>sector wide </a:t>
            </a:r>
            <a:r>
              <a:rPr lang="en-ZA" dirty="0">
                <a:latin typeface="Calibri Light" panose="020F0302020204030204" pitchFamily="34" charset="0"/>
                <a:cs typeface="Calibri Light" panose="020F0302020204030204" pitchFamily="34" charset="0"/>
              </a:rPr>
              <a:t>(a specific type of sector, or the private sector only); or to the </a:t>
            </a:r>
            <a:r>
              <a:rPr lang="en-ZA" b="1" dirty="0">
                <a:solidFill>
                  <a:schemeClr val="accent5"/>
                </a:solidFill>
                <a:latin typeface="Calibri Light" panose="020F0302020204030204" pitchFamily="34" charset="0"/>
                <a:cs typeface="Calibri Light" panose="020F0302020204030204" pitchFamily="34" charset="0"/>
              </a:rPr>
              <a:t>economy as a whole</a:t>
            </a:r>
            <a:r>
              <a:rPr lang="en-ZA" b="1" dirty="0">
                <a:latin typeface="Calibri Light" panose="020F0302020204030204" pitchFamily="34" charset="0"/>
                <a:cs typeface="Calibri Light" panose="020F0302020204030204" pitchFamily="34" charset="0"/>
              </a:rPr>
              <a:t> </a:t>
            </a:r>
            <a:r>
              <a:rPr lang="en-ZA" dirty="0">
                <a:latin typeface="Calibri Light" panose="020F0302020204030204" pitchFamily="34" charset="0"/>
                <a:cs typeface="Calibri Light" panose="020F0302020204030204" pitchFamily="34" charset="0"/>
              </a:rPr>
              <a:t>(including both the private and public sectors).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lvl="0" indent="-285750" algn="just">
              <a:lnSpc>
                <a:spcPct val="150000"/>
              </a:lnSpc>
              <a:buFont typeface="Arial Unicode MS" panose="020B0604020202020204" pitchFamily="34" charset="-128"/>
              <a:buChar char="⌊"/>
            </a:pPr>
            <a:r>
              <a:rPr lang="en-ZA" b="1" dirty="0">
                <a:solidFill>
                  <a:srgbClr val="4B893B"/>
                </a:solidFill>
                <a:latin typeface="Calibri Light" panose="020F0302020204030204" pitchFamily="34" charset="0"/>
                <a:cs typeface="Calibri Light" panose="020F0302020204030204" pitchFamily="34" charset="0"/>
              </a:rPr>
              <a:t>Sector-specific </a:t>
            </a:r>
            <a:r>
              <a:rPr lang="en-ZA" dirty="0">
                <a:solidFill>
                  <a:srgbClr val="262626"/>
                </a:solidFill>
                <a:latin typeface="Calibri Light" panose="020F0302020204030204" pitchFamily="34" charset="0"/>
                <a:cs typeface="Calibri Light" panose="020F0302020204030204" pitchFamily="34" charset="0"/>
              </a:rPr>
              <a:t>regulatory approaches have the </a:t>
            </a:r>
            <a:r>
              <a:rPr lang="en-ZA" b="1" dirty="0">
                <a:solidFill>
                  <a:srgbClr val="4B893B"/>
                </a:solidFill>
                <a:latin typeface="Calibri Light" panose="020F0302020204030204" pitchFamily="34" charset="0"/>
                <a:cs typeface="Calibri Light" panose="020F0302020204030204" pitchFamily="34" charset="0"/>
              </a:rPr>
              <a:t>advantage of being tailored to specific sectors</a:t>
            </a:r>
            <a:r>
              <a:rPr lang="en-ZA" dirty="0">
                <a:solidFill>
                  <a:srgbClr val="262626"/>
                </a:solidFill>
                <a:latin typeface="Calibri Light" panose="020F0302020204030204" pitchFamily="34" charset="0"/>
                <a:cs typeface="Calibri Light" panose="020F0302020204030204" pitchFamily="34" charset="0"/>
              </a:rPr>
              <a:t>, but they can, at the same time, </a:t>
            </a:r>
            <a:r>
              <a:rPr lang="en-ZA" b="1" dirty="0">
                <a:solidFill>
                  <a:srgbClr val="4B893B"/>
                </a:solidFill>
                <a:latin typeface="Calibri Light" panose="020F0302020204030204" pitchFamily="34" charset="0"/>
                <a:cs typeface="Calibri Light" panose="020F0302020204030204" pitchFamily="34" charset="0"/>
              </a:rPr>
              <a:t>make it difficult for citizens and consumers to understand </a:t>
            </a:r>
            <a:r>
              <a:rPr lang="en-ZA" dirty="0">
                <a:solidFill>
                  <a:srgbClr val="262626"/>
                </a:solidFill>
                <a:latin typeface="Calibri Light" panose="020F0302020204030204" pitchFamily="34" charset="0"/>
                <a:cs typeface="Calibri Light" panose="020F0302020204030204" pitchFamily="34" charset="0"/>
              </a:rPr>
              <a:t>and to get an overview of whether their rights are within this regime.</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63594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MODELS FOR REGULATION</a:t>
            </a:r>
            <a:endParaRPr lang="en-ZA" sz="2000" b="1" dirty="0"/>
          </a:p>
        </p:txBody>
      </p:sp>
      <p:sp>
        <p:nvSpPr>
          <p:cNvPr id="7" name="TextBox 6">
            <a:extLst>
              <a:ext uri="{FF2B5EF4-FFF2-40B4-BE49-F238E27FC236}">
                <a16:creationId xmlns:a16="http://schemas.microsoft.com/office/drawing/2014/main" id="{045204D9-BC0C-2C4C-AC71-F9BA265CA094}"/>
              </a:ext>
            </a:extLst>
          </p:cNvPr>
          <p:cNvSpPr txBox="1"/>
          <p:nvPr/>
        </p:nvSpPr>
        <p:spPr>
          <a:xfrm>
            <a:off x="304800" y="1066800"/>
            <a:ext cx="8382000" cy="628184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strength of </a:t>
            </a:r>
            <a:r>
              <a:rPr lang="en-ZA" b="1" dirty="0">
                <a:solidFill>
                  <a:schemeClr val="accent5"/>
                </a:solidFill>
                <a:latin typeface="Calibri Light" panose="020F0302020204030204" pitchFamily="34" charset="0"/>
                <a:cs typeface="Calibri Light" panose="020F0302020204030204" pitchFamily="34" charset="0"/>
              </a:rPr>
              <a:t>self-regulation</a:t>
            </a:r>
            <a:r>
              <a:rPr lang="en-ZA" dirty="0">
                <a:latin typeface="Calibri Light" panose="020F0302020204030204" pitchFamily="34" charset="0"/>
                <a:cs typeface="Calibri Light" panose="020F0302020204030204" pitchFamily="34" charset="0"/>
              </a:rPr>
              <a:t> is that it can be flexible and able to keep up with industry changes, advances in technology, and new business practices.</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Co-regulation</a:t>
            </a:r>
            <a:r>
              <a:rPr lang="en-ZA" dirty="0">
                <a:latin typeface="Calibri Light" panose="020F0302020204030204" pitchFamily="34" charset="0"/>
                <a:cs typeface="Calibri Light" panose="020F0302020204030204" pitchFamily="34" charset="0"/>
              </a:rPr>
              <a:t> occurs when government agencies and private businesses work together to create privacy regulations, either covering individual businesses, or a specific sector. Under co-regulation, governments and industry share the responsibility for drafting, monitoring and enforcing privacy standards:</a:t>
            </a:r>
          </a:p>
          <a:p>
            <a:pPr marL="742950" lvl="1"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GDPR</a:t>
            </a:r>
            <a:r>
              <a:rPr lang="en-ZA" dirty="0">
                <a:latin typeface="Calibri Light" panose="020F0302020204030204" pitchFamily="34" charset="0"/>
                <a:cs typeface="Calibri Light" panose="020F0302020204030204" pitchFamily="34" charset="0"/>
              </a:rPr>
              <a:t> is a good illustration of this. While GDPR does apply to the economy as a whole, it also contains general principles which companies need to assess in order to become compliant. </a:t>
            </a:r>
          </a:p>
          <a:p>
            <a:pPr marL="742950" lvl="1" indent="-285750" algn="just">
              <a:lnSpc>
                <a:spcPct val="150000"/>
              </a:lnSpc>
              <a:buFont typeface="Arial Unicode MS" panose="020B0604020202020204" pitchFamily="34" charset="-128"/>
              <a:buChar char="⌊"/>
            </a:pPr>
            <a:r>
              <a:rPr lang="en-ZA" b="1" dirty="0">
                <a:solidFill>
                  <a:schemeClr val="accent5"/>
                </a:solidFill>
                <a:latin typeface="Calibri Light" panose="020F0302020204030204" pitchFamily="34" charset="0"/>
                <a:cs typeface="Calibri Light" panose="020F0302020204030204" pitchFamily="34" charset="0"/>
              </a:rPr>
              <a:t>Binding Corporate Rules (BCR)</a:t>
            </a:r>
            <a:r>
              <a:rPr lang="en-ZA" b="1" dirty="0">
                <a:latin typeface="Calibri Light" panose="020F0302020204030204" pitchFamily="34" charset="0"/>
                <a:cs typeface="Calibri Light" panose="020F0302020204030204" pitchFamily="34" charset="0"/>
              </a:rPr>
              <a:t> </a:t>
            </a:r>
            <a:r>
              <a:rPr lang="en-ZA" dirty="0">
                <a:latin typeface="Calibri Light" panose="020F0302020204030204" pitchFamily="34" charset="0"/>
                <a:cs typeface="Calibri Light" panose="020F0302020204030204" pitchFamily="34" charset="0"/>
              </a:rPr>
              <a:t>are examples of co-regulation applied at a single company, corporation, or business venture. </a:t>
            </a:r>
          </a:p>
          <a:p>
            <a:pPr marL="742950" lvl="1"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742950" lvl="1"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89070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DIGITAL IDENTITY</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1744731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DEFINING DIGITAL IDENTITY</a:t>
            </a:r>
            <a:endParaRPr lang="en-ZA" sz="2000" b="1" dirty="0"/>
          </a:p>
        </p:txBody>
      </p:sp>
      <p:sp>
        <p:nvSpPr>
          <p:cNvPr id="7" name="TextBox 6">
            <a:extLst>
              <a:ext uri="{FF2B5EF4-FFF2-40B4-BE49-F238E27FC236}">
                <a16:creationId xmlns:a16="http://schemas.microsoft.com/office/drawing/2014/main" id="{045204D9-BC0C-2C4C-AC71-F9BA265CA094}"/>
              </a:ext>
            </a:extLst>
          </p:cNvPr>
          <p:cNvSpPr txBox="1"/>
          <p:nvPr/>
        </p:nvSpPr>
        <p:spPr>
          <a:xfrm>
            <a:off x="304800" y="1282044"/>
            <a:ext cx="8382000" cy="378885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 digital identity may be defined as ‘a collection of </a:t>
            </a:r>
            <a:r>
              <a:rPr lang="en-ZA" b="1" dirty="0">
                <a:solidFill>
                  <a:schemeClr val="accent5"/>
                </a:solidFill>
                <a:latin typeface="Calibri Light" panose="020F0302020204030204" pitchFamily="34" charset="0"/>
                <a:cs typeface="Calibri Light" panose="020F0302020204030204" pitchFamily="34" charset="0"/>
              </a:rPr>
              <a:t>electronically captured and stored </a:t>
            </a:r>
            <a:r>
              <a:rPr lang="en-ZA" dirty="0">
                <a:latin typeface="Calibri Light" panose="020F0302020204030204" pitchFamily="34" charset="0"/>
                <a:cs typeface="Calibri Light" panose="020F0302020204030204" pitchFamily="34" charset="0"/>
              </a:rPr>
              <a:t>identity attributes that </a:t>
            </a:r>
            <a:r>
              <a:rPr lang="en-ZA" b="1" dirty="0">
                <a:solidFill>
                  <a:schemeClr val="accent5"/>
                </a:solidFill>
                <a:latin typeface="Calibri Light" panose="020F0302020204030204" pitchFamily="34" charset="0"/>
                <a:cs typeface="Calibri Light" panose="020F0302020204030204" pitchFamily="34" charset="0"/>
              </a:rPr>
              <a:t>uniquely describe a person within a given context </a:t>
            </a:r>
            <a:r>
              <a:rPr lang="en-ZA" dirty="0">
                <a:latin typeface="Calibri Light" panose="020F0302020204030204" pitchFamily="34" charset="0"/>
                <a:cs typeface="Calibri Light" panose="020F0302020204030204" pitchFamily="34" charset="0"/>
              </a:rPr>
              <a:t>and are </a:t>
            </a:r>
            <a:r>
              <a:rPr lang="en-ZA" b="1" dirty="0">
                <a:solidFill>
                  <a:schemeClr val="accent5"/>
                </a:solidFill>
                <a:latin typeface="Calibri Light" panose="020F0302020204030204" pitchFamily="34" charset="0"/>
                <a:cs typeface="Calibri Light" panose="020F0302020204030204" pitchFamily="34" charset="0"/>
              </a:rPr>
              <a:t>used for electronic transactions</a:t>
            </a:r>
            <a:r>
              <a:rPr lang="en-ZA" dirty="0">
                <a:latin typeface="Calibri Light" panose="020F0302020204030204" pitchFamily="34" charset="0"/>
                <a:cs typeface="Calibri Light" panose="020F0302020204030204" pitchFamily="34" charset="0"/>
              </a:rPr>
              <a:t>.</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The ITU, in Recommendation ITU-T X.1252, defines  digital identity as ‘</a:t>
            </a:r>
            <a:r>
              <a:rPr lang="en-ZA" b="1" dirty="0">
                <a:solidFill>
                  <a:schemeClr val="accent5"/>
                </a:solidFill>
                <a:latin typeface="Calibri Light" panose="020F0302020204030204" pitchFamily="34" charset="0"/>
                <a:cs typeface="Calibri Light" panose="020F0302020204030204" pitchFamily="34" charset="0"/>
              </a:rPr>
              <a:t>a digital representation of the information known about a specific individual, group or organization</a:t>
            </a:r>
            <a:r>
              <a:rPr lang="en-ZA" dirty="0">
                <a:latin typeface="Calibri Light" panose="020F0302020204030204" pitchFamily="34" charset="0"/>
                <a:cs typeface="Calibri Light" panose="020F0302020204030204" pitchFamily="34" charset="0"/>
              </a:rPr>
              <a: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pic>
        <p:nvPicPr>
          <p:cNvPr id="2" name="Picture 1">
            <a:extLst>
              <a:ext uri="{FF2B5EF4-FFF2-40B4-BE49-F238E27FC236}">
                <a16:creationId xmlns:a16="http://schemas.microsoft.com/office/drawing/2014/main" id="{61E8D542-8A66-B845-A21B-EAB465EA728E}"/>
              </a:ext>
            </a:extLst>
          </p:cNvPr>
          <p:cNvPicPr>
            <a:picLocks noChangeAspect="1"/>
          </p:cNvPicPr>
          <p:nvPr/>
        </p:nvPicPr>
        <p:blipFill>
          <a:blip r:embed="rId2"/>
          <a:stretch>
            <a:fillRect/>
          </a:stretch>
        </p:blipFill>
        <p:spPr>
          <a:xfrm>
            <a:off x="3657600" y="4238336"/>
            <a:ext cx="1580426" cy="2209800"/>
          </a:xfrm>
          <a:prstGeom prst="rect">
            <a:avLst/>
          </a:prstGeom>
        </p:spPr>
      </p:pic>
    </p:spTree>
    <p:extLst>
      <p:ext uri="{BB962C8B-B14F-4D97-AF65-F5344CB8AC3E}">
        <p14:creationId xmlns:p14="http://schemas.microsoft.com/office/powerpoint/2010/main" val="2340580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C4758-65C8-4E57-A92A-E9242E9746B9}"/>
              </a:ext>
            </a:extLst>
          </p:cNvPr>
          <p:cNvPicPr>
            <a:picLocks noChangeAspect="1"/>
          </p:cNvPicPr>
          <p:nvPr/>
        </p:nvPicPr>
        <p:blipFill>
          <a:blip r:embed="rId2"/>
          <a:stretch>
            <a:fillRect/>
          </a:stretch>
        </p:blipFill>
        <p:spPr>
          <a:xfrm>
            <a:off x="0" y="381000"/>
            <a:ext cx="7239000" cy="5746800"/>
          </a:xfrm>
          <a:prstGeom prst="rect">
            <a:avLst/>
          </a:prstGeom>
        </p:spPr>
      </p:pic>
      <p:sp>
        <p:nvSpPr>
          <p:cNvPr id="3" name="TextBox 2">
            <a:extLst>
              <a:ext uri="{FF2B5EF4-FFF2-40B4-BE49-F238E27FC236}">
                <a16:creationId xmlns:a16="http://schemas.microsoft.com/office/drawing/2014/main" id="{9199266B-11A6-4F53-8CE4-1F5541882895}"/>
              </a:ext>
            </a:extLst>
          </p:cNvPr>
          <p:cNvSpPr txBox="1"/>
          <p:nvPr/>
        </p:nvSpPr>
        <p:spPr>
          <a:xfrm>
            <a:off x="0" y="6477000"/>
            <a:ext cx="7696200" cy="276999"/>
          </a:xfrm>
          <a:prstGeom prst="rect">
            <a:avLst/>
          </a:prstGeom>
          <a:noFill/>
        </p:spPr>
        <p:txBody>
          <a:bodyPr wrap="square" rtlCol="0">
            <a:spAutoFit/>
          </a:bodyPr>
          <a:lstStyle/>
          <a:p>
            <a:r>
              <a:rPr lang="en-ZA" sz="1200" dirty="0">
                <a:hlinkClick r:id="rId3">
                  <a:extLst>
                    <a:ext uri="{A12FA001-AC4F-418D-AE19-62706E023703}">
                      <ahyp:hlinkClr xmlns:ahyp="http://schemas.microsoft.com/office/drawing/2018/hyperlinkcolor" val="tx"/>
                    </a:ext>
                  </a:extLst>
                </a:hlinkClick>
              </a:rPr>
              <a:t>https://www.uneca.org/dite-africa/pages/what-are-benefits-digital-id-digital-trade-and-digital-economy-africa</a:t>
            </a:r>
            <a:endParaRPr lang="en-ZA" sz="1200" dirty="0"/>
          </a:p>
        </p:txBody>
      </p:sp>
      <p:sp>
        <p:nvSpPr>
          <p:cNvPr id="4" name="TextBox 3">
            <a:extLst>
              <a:ext uri="{FF2B5EF4-FFF2-40B4-BE49-F238E27FC236}">
                <a16:creationId xmlns:a16="http://schemas.microsoft.com/office/drawing/2014/main" id="{F02F88C6-E7EC-434E-A73A-375C0083E433}"/>
              </a:ext>
            </a:extLst>
          </p:cNvPr>
          <p:cNvSpPr txBox="1"/>
          <p:nvPr/>
        </p:nvSpPr>
        <p:spPr>
          <a:xfrm>
            <a:off x="7256585" y="382172"/>
            <a:ext cx="1905000" cy="569386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400" i="1" dirty="0"/>
              <a:t>African e-commerce is growing, at an estimated annual rate of 40%. Digital economy in Africa is expected to grow to over $300 billion by 2025 (on the back of massive mobile penetration, among other technologies.</a:t>
            </a:r>
          </a:p>
          <a:p>
            <a:endParaRPr lang="en-US" sz="1400" i="1" dirty="0"/>
          </a:p>
          <a:p>
            <a:endParaRPr lang="en-US" sz="1400" i="1" dirty="0"/>
          </a:p>
          <a:p>
            <a:endParaRPr lang="en-US" sz="1400" i="1" dirty="0"/>
          </a:p>
          <a:p>
            <a:r>
              <a:rPr lang="en-US" sz="1400" i="1" dirty="0"/>
              <a:t>Digital identification can be an important catalyst for various development initiatives in the continent, impacting on trade, governance, social protection, financial inclusion, domestic resource mobilization, as well as security and human rights.</a:t>
            </a:r>
            <a:endParaRPr lang="en-ZA" sz="1400" i="1" dirty="0"/>
          </a:p>
        </p:txBody>
      </p:sp>
    </p:spTree>
    <p:extLst>
      <p:ext uri="{BB962C8B-B14F-4D97-AF65-F5344CB8AC3E}">
        <p14:creationId xmlns:p14="http://schemas.microsoft.com/office/powerpoint/2010/main" val="232224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DIGITAL IDENTITY IN PRACTICE</a:t>
            </a:r>
            <a:endParaRPr lang="en-ZA" sz="2000" b="1" dirty="0"/>
          </a:p>
        </p:txBody>
      </p:sp>
      <p:sp>
        <p:nvSpPr>
          <p:cNvPr id="7" name="TextBox 6">
            <a:extLst>
              <a:ext uri="{FF2B5EF4-FFF2-40B4-BE49-F238E27FC236}">
                <a16:creationId xmlns:a16="http://schemas.microsoft.com/office/drawing/2014/main" id="{045204D9-BC0C-2C4C-AC71-F9BA265CA094}"/>
              </a:ext>
            </a:extLst>
          </p:cNvPr>
          <p:cNvSpPr txBox="1"/>
          <p:nvPr/>
        </p:nvSpPr>
        <p:spPr>
          <a:xfrm>
            <a:off x="304800" y="1282044"/>
            <a:ext cx="8382000" cy="4204356"/>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Digital identities may take the form </a:t>
            </a:r>
            <a:r>
              <a:rPr lang="en-ZA" b="1" dirty="0">
                <a:latin typeface="Calibri Light" panose="020F0302020204030204" pitchFamily="34" charset="0"/>
                <a:cs typeface="Calibri Light" panose="020F0302020204030204" pitchFamily="34" charset="0"/>
              </a:rPr>
              <a:t>of publicly sanctioned or issued digital IDs with the same intended effects as official physical ID documents</a:t>
            </a:r>
            <a:r>
              <a:rPr lang="en-ZA" dirty="0">
                <a:latin typeface="Calibri Light" panose="020F0302020204030204" pitchFamily="34" charset="0"/>
                <a:cs typeface="Calibri Light" panose="020F0302020204030204" pitchFamily="34" charset="0"/>
              </a:rPr>
              <a:t>. Equivalent, real-life identity online, and thereby grant access to a range of public and private services in a safe and secure way.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With </a:t>
            </a:r>
            <a:r>
              <a:rPr lang="en-ZA" b="1" dirty="0">
                <a:latin typeface="Calibri Light" panose="020F0302020204030204" pitchFamily="34" charset="0"/>
                <a:cs typeface="Calibri Light" panose="020F0302020204030204" pitchFamily="34" charset="0"/>
              </a:rPr>
              <a:t>e-ID’s,</a:t>
            </a:r>
            <a:r>
              <a:rPr lang="en-ZA" dirty="0">
                <a:latin typeface="Calibri Light" panose="020F0302020204030204" pitchFamily="34" charset="0"/>
                <a:cs typeface="Calibri Light" panose="020F0302020204030204" pitchFamily="34" charset="0"/>
              </a:rPr>
              <a:t> citizens are able not only to do their banking online, but also to </a:t>
            </a:r>
            <a:r>
              <a:rPr lang="en-ZA" b="1" dirty="0">
                <a:latin typeface="Calibri Light" panose="020F0302020204030204" pitchFamily="34" charset="0"/>
                <a:cs typeface="Calibri Light" panose="020F0302020204030204" pitchFamily="34" charset="0"/>
              </a:rPr>
              <a:t>gain access to crucial public services</a:t>
            </a:r>
            <a:r>
              <a:rPr lang="en-ZA" dirty="0">
                <a:latin typeface="Calibri Light" panose="020F0302020204030204" pitchFamily="34" charset="0"/>
                <a:cs typeface="Calibri Light" panose="020F0302020204030204" pitchFamily="34" charset="0"/>
              </a:rPr>
              <a:t>, including healthcare, pension, unemployment benefits and welfare – as well as in some cases </a:t>
            </a:r>
            <a:r>
              <a:rPr lang="en-ZA" b="1" dirty="0">
                <a:latin typeface="Calibri Light" panose="020F0302020204030204" pitchFamily="34" charset="0"/>
                <a:cs typeface="Calibri Light" panose="020F0302020204030204" pitchFamily="34" charset="0"/>
              </a:rPr>
              <a:t>allowing citizens to vote in national elections</a:t>
            </a:r>
            <a:r>
              <a:rPr lang="en-ZA" dirty="0">
                <a:latin typeface="Calibri Light" panose="020F0302020204030204" pitchFamily="34" charset="0"/>
                <a:cs typeface="Calibri Light" panose="020F0302020204030204" pitchFamily="34" charset="0"/>
              </a:rPr>
              <a: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11636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1790" y="762000"/>
            <a:ext cx="8534400" cy="400110"/>
          </a:xfrm>
          <a:prstGeom prst="rect">
            <a:avLst/>
          </a:prstGeom>
          <a:noFill/>
        </p:spPr>
        <p:txBody>
          <a:bodyPr wrap="square" rtlCol="0">
            <a:spAutoFit/>
          </a:bodyPr>
          <a:lstStyle/>
          <a:p>
            <a:r>
              <a:rPr lang="en-US" sz="2000" b="1" dirty="0">
                <a:solidFill>
                  <a:srgbClr val="4B893B"/>
                </a:solidFill>
              </a:rPr>
              <a:t>DYNAMIC DIGITAL ID’s</a:t>
            </a:r>
            <a:endParaRPr lang="en-ZA" sz="2000" b="1" dirty="0"/>
          </a:p>
        </p:txBody>
      </p:sp>
      <p:sp>
        <p:nvSpPr>
          <p:cNvPr id="7" name="TextBox 6">
            <a:extLst>
              <a:ext uri="{FF2B5EF4-FFF2-40B4-BE49-F238E27FC236}">
                <a16:creationId xmlns:a16="http://schemas.microsoft.com/office/drawing/2014/main" id="{045204D9-BC0C-2C4C-AC71-F9BA265CA094}"/>
              </a:ext>
            </a:extLst>
          </p:cNvPr>
          <p:cNvSpPr txBox="1"/>
          <p:nvPr/>
        </p:nvSpPr>
        <p:spPr>
          <a:xfrm>
            <a:off x="304800" y="1282044"/>
            <a:ext cx="8382000" cy="503535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A form of digital identities may be </a:t>
            </a:r>
            <a:r>
              <a:rPr lang="en-ZA" b="1" dirty="0">
                <a:solidFill>
                  <a:schemeClr val="accent5"/>
                </a:solidFill>
                <a:latin typeface="Calibri Light" panose="020F0302020204030204" pitchFamily="34" charset="0"/>
                <a:cs typeface="Calibri Light" panose="020F0302020204030204" pitchFamily="34" charset="0"/>
              </a:rPr>
              <a:t>dynamic identities that are based on captured behavioural history on multiple websites and apps</a:t>
            </a:r>
            <a:r>
              <a:rPr lang="en-ZA" dirty="0">
                <a:latin typeface="Calibri Light" panose="020F0302020204030204" pitchFamily="34" charset="0"/>
                <a:cs typeface="Calibri Light" panose="020F0302020204030204" pitchFamily="34" charset="0"/>
              </a:rPr>
              <a:t>. Such identities allow for the verification of personal identity using personal characteristics such as typing style, movement of mouse pointer and perhaps even reading and time spent on websites.</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Such a system could verify, with a high degree of certainty, that people are who they say they are.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However, from a privacy perspective</a:t>
            </a:r>
            <a:r>
              <a:rPr lang="en-ZA" b="1" dirty="0">
                <a:solidFill>
                  <a:schemeClr val="accent5"/>
                </a:solidFill>
                <a:latin typeface="Calibri Light" panose="020F0302020204030204" pitchFamily="34" charset="0"/>
                <a:cs typeface="Calibri Light" panose="020F0302020204030204" pitchFamily="34" charset="0"/>
              </a:rPr>
              <a:t>, dynamic digital identities bear some risks of profiling and misuse if and when a person prefers not to be directly identified</a:t>
            </a:r>
            <a:r>
              <a:rPr lang="en-ZA" dirty="0">
                <a:latin typeface="Calibri Light" panose="020F0302020204030204" pitchFamily="34" charset="0"/>
                <a:cs typeface="Calibri Light" panose="020F0302020204030204" pitchFamily="34" charset="0"/>
              </a:rPr>
              <a: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02992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REGULATING DIGITAL IDENTITIES</a:t>
            </a:r>
            <a:endParaRPr lang="en-ZA" sz="2000" b="1" dirty="0"/>
          </a:p>
        </p:txBody>
      </p:sp>
      <p:sp>
        <p:nvSpPr>
          <p:cNvPr id="7" name="TextBox 6">
            <a:extLst>
              <a:ext uri="{FF2B5EF4-FFF2-40B4-BE49-F238E27FC236}">
                <a16:creationId xmlns:a16="http://schemas.microsoft.com/office/drawing/2014/main" id="{045204D9-BC0C-2C4C-AC71-F9BA265CA094}"/>
              </a:ext>
            </a:extLst>
          </p:cNvPr>
          <p:cNvSpPr txBox="1"/>
          <p:nvPr/>
        </p:nvSpPr>
        <p:spPr>
          <a:xfrm>
            <a:off x="304800" y="1143000"/>
            <a:ext cx="8382000" cy="378885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From a privacy perspective, there are several things to be considered. One is the </a:t>
            </a:r>
            <a:r>
              <a:rPr lang="en-ZA" b="1" dirty="0">
                <a:latin typeface="Calibri Light" panose="020F0302020204030204" pitchFamily="34" charset="0"/>
                <a:cs typeface="Calibri Light" panose="020F0302020204030204" pitchFamily="34" charset="0"/>
              </a:rPr>
              <a:t>security aspect of a digital identity,</a:t>
            </a:r>
            <a:r>
              <a:rPr lang="en-ZA" dirty="0">
                <a:latin typeface="Calibri Light" panose="020F0302020204030204" pitchFamily="34" charset="0"/>
                <a:cs typeface="Calibri Light" panose="020F0302020204030204" pitchFamily="34" charset="0"/>
              </a:rPr>
              <a:t> which is described above. The other aspect is the actual </a:t>
            </a:r>
            <a:r>
              <a:rPr lang="en-ZA" b="1" dirty="0">
                <a:latin typeface="Calibri Light" panose="020F0302020204030204" pitchFamily="34" charset="0"/>
                <a:cs typeface="Calibri Light" panose="020F0302020204030204" pitchFamily="34" charset="0"/>
              </a:rPr>
              <a:t>creation of the digital identity itself, including access to and collection of the data</a:t>
            </a:r>
            <a:r>
              <a:rPr lang="en-ZA" dirty="0">
                <a:latin typeface="Calibri Light" panose="020F0302020204030204" pitchFamily="34" charset="0"/>
                <a:cs typeface="Calibri Light" panose="020F0302020204030204" pitchFamily="34" charset="0"/>
              </a:rPr>
              <a:t> during the </a:t>
            </a:r>
            <a:r>
              <a:rPr lang="en-ZA" b="1" dirty="0">
                <a:solidFill>
                  <a:srgbClr val="4B893B"/>
                </a:solidFill>
                <a:latin typeface="Calibri Light" panose="020F0302020204030204" pitchFamily="34" charset="0"/>
                <a:cs typeface="Calibri Light" panose="020F0302020204030204" pitchFamily="34" charset="0"/>
              </a:rPr>
              <a:t>registration phase</a:t>
            </a:r>
            <a:r>
              <a:rPr lang="en-ZA" dirty="0">
                <a:latin typeface="Calibri Light" panose="020F0302020204030204" pitchFamily="34" charset="0"/>
                <a:cs typeface="Calibri Light" panose="020F0302020204030204" pitchFamily="34" charset="0"/>
              </a:rPr>
              <a:t>, and the actual </a:t>
            </a:r>
            <a:r>
              <a:rPr lang="en-ZA" b="1" dirty="0">
                <a:solidFill>
                  <a:srgbClr val="4B893B"/>
                </a:solidFill>
                <a:latin typeface="Calibri Light" panose="020F0302020204030204" pitchFamily="34" charset="0"/>
                <a:cs typeface="Calibri Light" panose="020F0302020204030204" pitchFamily="34" charset="0"/>
              </a:rPr>
              <a:t>storage of biometric data.</a:t>
            </a: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In order to ensure privacy and security, </a:t>
            </a:r>
            <a:r>
              <a:rPr lang="en-ZA" b="1" dirty="0">
                <a:solidFill>
                  <a:schemeClr val="accent5"/>
                </a:solidFill>
                <a:latin typeface="Calibri Light" panose="020F0302020204030204" pitchFamily="34" charset="0"/>
                <a:cs typeface="Calibri Light" panose="020F0302020204030204" pitchFamily="34" charset="0"/>
              </a:rPr>
              <a:t>regulations on digital identity must address technical and organizational requirements for the issuing of e-IDs</a:t>
            </a:r>
            <a:r>
              <a:rPr lang="en-ZA" dirty="0">
                <a:latin typeface="Calibri Light" panose="020F0302020204030204" pitchFamily="34" charset="0"/>
                <a:cs typeface="Calibri Light" panose="020F0302020204030204" pitchFamily="34" charset="0"/>
              </a:rPr>
              <a:t>. One example is the </a:t>
            </a:r>
            <a:r>
              <a:rPr lang="en-ZA" b="1" dirty="0">
                <a:latin typeface="Calibri Light" panose="020F0302020204030204" pitchFamily="34" charset="0"/>
                <a:cs typeface="Calibri Light" panose="020F0302020204030204" pitchFamily="34" charset="0"/>
              </a:rPr>
              <a:t>EU e-IDAs regulation, which harmonises the use of official digital identities across all EU member states</a:t>
            </a:r>
            <a:r>
              <a:rPr lang="en-ZA" dirty="0">
                <a:latin typeface="Calibri Light" panose="020F0302020204030204" pitchFamily="34" charset="0"/>
                <a:cs typeface="Calibri Light" panose="020F0302020204030204" pitchFamily="34" charset="0"/>
              </a:rPr>
              <a:t>, and which sets specific requirements for security and authentication. </a:t>
            </a:r>
          </a:p>
        </p:txBody>
      </p:sp>
    </p:spTree>
    <p:extLst>
      <p:ext uri="{BB962C8B-B14F-4D97-AF65-F5344CB8AC3E}">
        <p14:creationId xmlns:p14="http://schemas.microsoft.com/office/powerpoint/2010/main" val="3467873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DATA SECURITY</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2541123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ZA" sz="2000" b="1" dirty="0">
                <a:solidFill>
                  <a:srgbClr val="4B893B"/>
                </a:solidFill>
              </a:rPr>
              <a:t>WHAT BARRIERS DOES INDUSTRY FACE IN SECURING DATA?</a:t>
            </a:r>
            <a:endParaRPr lang="en-ZA" sz="2000" b="1" dirty="0">
              <a:solidFill>
                <a:prstClr val="black"/>
              </a:solidFill>
            </a:endParaRPr>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534400" cy="7528343"/>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b="1" dirty="0">
                <a:solidFill>
                  <a:srgbClr val="4B893B"/>
                </a:solidFill>
                <a:latin typeface="Calibri Light" panose="020F0302020204030204" pitchFamily="34" charset="0"/>
                <a:cs typeface="Calibri Light" panose="020F0302020204030204" pitchFamily="34" charset="0"/>
              </a:rPr>
              <a:t>Securing data is easy – but it can be difficult to secure data that you can access and process easily, share safely, and update when required, all while keeping costs down. </a:t>
            </a: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5 barriers to preventing the safe storage, processing and transmission of data are:</a:t>
            </a:r>
          </a:p>
          <a:p>
            <a:pPr marL="800100" lvl="1" indent="-342900" algn="just">
              <a:lnSpc>
                <a:spcPct val="150000"/>
              </a:lnSpc>
              <a:buFont typeface="+mj-lt"/>
              <a:buAutoNum type="arabicPeriod"/>
            </a:pPr>
            <a:r>
              <a:rPr lang="en-ZA" b="1" dirty="0"/>
              <a:t>Awareness of the data landscape </a:t>
            </a:r>
          </a:p>
          <a:p>
            <a:pPr marL="800100" lvl="1" indent="-342900" algn="just">
              <a:lnSpc>
                <a:spcPct val="150000"/>
              </a:lnSpc>
              <a:buFont typeface="+mj-lt"/>
              <a:buAutoNum type="arabicPeriod"/>
            </a:pPr>
            <a:r>
              <a:rPr lang="en-ZA" b="1" dirty="0"/>
              <a:t>Awareness of threat landscape </a:t>
            </a:r>
          </a:p>
          <a:p>
            <a:pPr marL="800100" lvl="1" indent="-342900" algn="just">
              <a:lnSpc>
                <a:spcPct val="150000"/>
              </a:lnSpc>
              <a:buFont typeface="+mj-lt"/>
              <a:buAutoNum type="arabicPeriod"/>
            </a:pPr>
            <a:r>
              <a:rPr lang="en-ZA" b="1" dirty="0"/>
              <a:t>Appetite</a:t>
            </a:r>
          </a:p>
          <a:p>
            <a:pPr marL="800100" lvl="1" indent="-342900" algn="just">
              <a:lnSpc>
                <a:spcPct val="150000"/>
              </a:lnSpc>
              <a:buFont typeface="+mj-lt"/>
              <a:buAutoNum type="arabicPeriod"/>
            </a:pPr>
            <a:r>
              <a:rPr lang="en-ZA" b="1" dirty="0"/>
              <a:t>Cost</a:t>
            </a:r>
          </a:p>
          <a:p>
            <a:pPr marL="800100" lvl="1" indent="-342900" algn="just">
              <a:lnSpc>
                <a:spcPct val="150000"/>
              </a:lnSpc>
              <a:buFont typeface="+mj-lt"/>
              <a:buAutoNum type="arabicPeriod"/>
            </a:pPr>
            <a:r>
              <a:rPr lang="en-ZA" b="1" dirty="0"/>
              <a:t>Ability </a:t>
            </a:r>
          </a:p>
          <a:p>
            <a:pPr lvl="1" algn="just">
              <a:lnSpc>
                <a:spcPct val="150000"/>
              </a:lnSpc>
            </a:pPr>
            <a:endParaRPr lang="en-ZA" i="1" dirty="0"/>
          </a:p>
          <a:p>
            <a:pPr marL="285750" lvl="1"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Organizations need to increase awareness of the threats they face as guardians of data. </a:t>
            </a:r>
            <a:endParaRPr lang="en-ZA" i="1" dirty="0"/>
          </a:p>
          <a:p>
            <a:pPr marL="800100" lvl="1" indent="-342900" algn="just">
              <a:lnSpc>
                <a:spcPct val="150000"/>
              </a:lnSpc>
              <a:buFont typeface="+mj-lt"/>
              <a:buAutoNum type="arabicPeriod"/>
            </a:pPr>
            <a:endParaRPr lang="en-ZA" dirty="0"/>
          </a:p>
          <a:p>
            <a:pPr marL="800100" lvl="1" indent="-342900" algn="just">
              <a:lnSpc>
                <a:spcPct val="150000"/>
              </a:lnSpc>
              <a:buFont typeface="+mj-lt"/>
              <a:buAutoNum type="arabicPeriod"/>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0062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2DDC8-2DFA-4DEB-B79B-4A86C00D6F3A}"/>
              </a:ext>
            </a:extLst>
          </p:cNvPr>
          <p:cNvPicPr>
            <a:picLocks noChangeAspect="1"/>
          </p:cNvPicPr>
          <p:nvPr/>
        </p:nvPicPr>
        <p:blipFill>
          <a:blip r:embed="rId2"/>
          <a:stretch>
            <a:fillRect/>
          </a:stretch>
        </p:blipFill>
        <p:spPr>
          <a:xfrm>
            <a:off x="0" y="1381369"/>
            <a:ext cx="9144000" cy="4095262"/>
          </a:xfrm>
          <a:prstGeom prst="rect">
            <a:avLst/>
          </a:prstGeom>
        </p:spPr>
      </p:pic>
      <p:sp>
        <p:nvSpPr>
          <p:cNvPr id="3" name="TextBox 2">
            <a:extLst>
              <a:ext uri="{FF2B5EF4-FFF2-40B4-BE49-F238E27FC236}">
                <a16:creationId xmlns:a16="http://schemas.microsoft.com/office/drawing/2014/main" id="{DE3C8518-A89A-41B5-9362-68A91729E22C}"/>
              </a:ext>
            </a:extLst>
          </p:cNvPr>
          <p:cNvSpPr txBox="1"/>
          <p:nvPr/>
        </p:nvSpPr>
        <p:spPr>
          <a:xfrm>
            <a:off x="0" y="6477000"/>
            <a:ext cx="6705600" cy="246221"/>
          </a:xfrm>
          <a:prstGeom prst="rect">
            <a:avLst/>
          </a:prstGeom>
          <a:noFill/>
        </p:spPr>
        <p:txBody>
          <a:bodyPr wrap="square" rtlCol="0">
            <a:spAutoFit/>
          </a:bodyPr>
          <a:lstStyle/>
          <a:p>
            <a:r>
              <a:rPr lang="en-ZA" sz="1000" dirty="0"/>
              <a:t>https://nmconnect.org/economic-development/broadband-and-digital-economies</a:t>
            </a:r>
            <a:endParaRPr lang="en-ZA" dirty="0"/>
          </a:p>
        </p:txBody>
      </p:sp>
    </p:spTree>
    <p:extLst>
      <p:ext uri="{BB962C8B-B14F-4D97-AF65-F5344CB8AC3E}">
        <p14:creationId xmlns:p14="http://schemas.microsoft.com/office/powerpoint/2010/main" val="775567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ZA" sz="2000" b="1" dirty="0">
                <a:solidFill>
                  <a:srgbClr val="4B893B"/>
                </a:solidFill>
              </a:rPr>
              <a:t>REGULATORS</a:t>
            </a:r>
            <a:endParaRPr lang="en-ZA" sz="2000" b="1" dirty="0">
              <a:solidFill>
                <a:prstClr val="black"/>
              </a:solidFill>
            </a:endParaRPr>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534400" cy="7112845"/>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Regulators are now taking a leading role in defining standards and reasonable expectations for organizations and companies, and the steps they must take in order to safeguard personal data.</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Co-regulation offers a flexible middle way approach to defining and attaining standards, this allows i</a:t>
            </a:r>
            <a:r>
              <a:rPr lang="en-ZA" b="1" dirty="0">
                <a:solidFill>
                  <a:srgbClr val="4B893B"/>
                </a:solidFill>
                <a:latin typeface="Calibri Light" panose="020F0302020204030204" pitchFamily="34" charset="0"/>
                <a:cs typeface="Calibri Light" panose="020F0302020204030204" pitchFamily="34" charset="0"/>
              </a:rPr>
              <a:t>ndustry and government to combine and incorporate industry established standards for cybersecurity containing measures for data protection</a:t>
            </a:r>
            <a:r>
              <a:rPr lang="en-ZA" dirty="0">
                <a:solidFill>
                  <a:prstClr val="black"/>
                </a:solidFill>
                <a:latin typeface="Calibri Light" panose="020F0302020204030204" pitchFamily="34" charset="0"/>
                <a:cs typeface="Calibri Light" panose="020F0302020204030204" pitchFamily="34" charset="0"/>
              </a:rPr>
              <a:t>.</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rgbClr val="4B893B"/>
                </a:solidFill>
                <a:latin typeface="Calibri Light" panose="020F0302020204030204" pitchFamily="34" charset="0"/>
                <a:cs typeface="Calibri Light" panose="020F0302020204030204" pitchFamily="34" charset="0"/>
              </a:rPr>
              <a:t>Organizations and companies can choose to either comply with ISO 27001, or become externally certified</a:t>
            </a:r>
            <a:r>
              <a:rPr lang="en-ZA" dirty="0">
                <a:solidFill>
                  <a:prstClr val="black"/>
                </a:solidFill>
                <a:latin typeface="Calibri Light" panose="020F0302020204030204" pitchFamily="34" charset="0"/>
                <a:cs typeface="Calibri Light" panose="020F0302020204030204" pitchFamily="34" charset="0"/>
              </a:rPr>
              <a:t>, this scalable model makes for easier co-regulation definition and measurement, and delivers a layered approach to data protection security.</a:t>
            </a: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800100" lvl="1" indent="-342900" algn="just">
              <a:lnSpc>
                <a:spcPct val="150000"/>
              </a:lnSpc>
              <a:buFont typeface="+mj-lt"/>
              <a:buAutoNum type="arabicPeriod"/>
            </a:pPr>
            <a:endParaRPr lang="en-ZA"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77975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ZA" sz="2000" b="1" dirty="0">
                <a:solidFill>
                  <a:srgbClr val="4B893B"/>
                </a:solidFill>
              </a:rPr>
              <a:t>INNOVATION IN SECURITY</a:t>
            </a:r>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534400" cy="378885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Traditionally, security vendors have based their products and technology on traditional security practices such as creating a secure perimeter , on the premise that if you build a wall high enough and put all your assets behind it, you should be reasonably safe.</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There are a number of newer technologies and concepts now available to security practitioners: </a:t>
            </a:r>
            <a:r>
              <a:rPr lang="en-ZA" b="1" dirty="0">
                <a:solidFill>
                  <a:srgbClr val="4B893B"/>
                </a:solidFill>
                <a:latin typeface="Calibri Light" panose="020F0302020204030204" pitchFamily="34" charset="0"/>
                <a:cs typeface="Calibri Light" panose="020F0302020204030204" pitchFamily="34" charset="0"/>
              </a:rPr>
              <a:t>Patching</a:t>
            </a:r>
            <a:r>
              <a:rPr lang="en-ZA" i="1" dirty="0">
                <a:solidFill>
                  <a:prstClr val="black"/>
                </a:solidFill>
                <a:latin typeface="Calibri Light" panose="020F0302020204030204" pitchFamily="34" charset="0"/>
                <a:cs typeface="Calibri Light" panose="020F0302020204030204" pitchFamily="34" charset="0"/>
              </a:rPr>
              <a:t>; </a:t>
            </a:r>
            <a:r>
              <a:rPr lang="en-ZA" b="1" dirty="0">
                <a:solidFill>
                  <a:srgbClr val="4B893B"/>
                </a:solidFill>
                <a:latin typeface="Calibri Light" panose="020F0302020204030204" pitchFamily="34" charset="0"/>
                <a:cs typeface="Calibri Light" panose="020F0302020204030204" pitchFamily="34" charset="0"/>
              </a:rPr>
              <a:t>Encryption</a:t>
            </a:r>
            <a:r>
              <a:rPr lang="en-ZA" i="1" dirty="0">
                <a:solidFill>
                  <a:prstClr val="black"/>
                </a:solidFill>
                <a:latin typeface="Calibri Light" panose="020F0302020204030204" pitchFamily="34" charset="0"/>
                <a:cs typeface="Calibri Light" panose="020F0302020204030204" pitchFamily="34" charset="0"/>
              </a:rPr>
              <a:t>; </a:t>
            </a:r>
            <a:r>
              <a:rPr lang="en-ZA" b="1" dirty="0">
                <a:solidFill>
                  <a:srgbClr val="4B893B"/>
                </a:solidFill>
                <a:latin typeface="Calibri Light" panose="020F0302020204030204" pitchFamily="34" charset="0"/>
                <a:cs typeface="Calibri Light" panose="020F0302020204030204" pitchFamily="34" charset="0"/>
              </a:rPr>
              <a:t>Authentication</a:t>
            </a:r>
            <a:r>
              <a:rPr lang="en-ZA" dirty="0">
                <a:solidFill>
                  <a:prstClr val="black"/>
                </a:solidFill>
                <a:latin typeface="Calibri Light" panose="020F0302020204030204" pitchFamily="34" charset="0"/>
                <a:cs typeface="Calibri Light" panose="020F0302020204030204" pitchFamily="34" charset="0"/>
              </a:rPr>
              <a:t>. </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The </a:t>
            </a:r>
            <a:r>
              <a:rPr lang="en-ZA" b="1" dirty="0">
                <a:solidFill>
                  <a:srgbClr val="4B893B"/>
                </a:solidFill>
                <a:latin typeface="Calibri Light" panose="020F0302020204030204" pitchFamily="34" charset="0"/>
                <a:cs typeface="Calibri Light" panose="020F0302020204030204" pitchFamily="34" charset="0"/>
              </a:rPr>
              <a:t>biggest development in security, however, is blockchain, which has been described as a disruptor to the way many industries process database-based transactions</a:t>
            </a:r>
            <a:r>
              <a:rPr lang="en-ZA" dirty="0">
                <a:solidFill>
                  <a:prstClr val="black"/>
                </a:solidFill>
                <a:latin typeface="Calibri Light" panose="020F0302020204030204" pitchFamily="34" charset="0"/>
                <a:cs typeface="Calibri Light" panose="020F0302020204030204" pitchFamily="34" charset="0"/>
              </a:rPr>
              <a:t>.</a:t>
            </a:r>
            <a:r>
              <a:rPr lang="en-ZA" dirty="0"/>
              <a:t> </a:t>
            </a:r>
            <a:endParaRPr lang="en-ZA"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50487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8E86D3-AAAC-41F9-80FE-2A0B9B48DF40}"/>
              </a:ext>
            </a:extLst>
          </p:cNvPr>
          <p:cNvPicPr>
            <a:picLocks noChangeAspect="1"/>
          </p:cNvPicPr>
          <p:nvPr/>
        </p:nvPicPr>
        <p:blipFill>
          <a:blip r:embed="rId2"/>
          <a:stretch>
            <a:fillRect/>
          </a:stretch>
        </p:blipFill>
        <p:spPr>
          <a:xfrm>
            <a:off x="381000" y="685800"/>
            <a:ext cx="7870209" cy="5273040"/>
          </a:xfrm>
          <a:prstGeom prst="rect">
            <a:avLst/>
          </a:prstGeom>
        </p:spPr>
      </p:pic>
    </p:spTree>
    <p:extLst>
      <p:ext uri="{BB962C8B-B14F-4D97-AF65-F5344CB8AC3E}">
        <p14:creationId xmlns:p14="http://schemas.microsoft.com/office/powerpoint/2010/main" val="566073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534400" cy="628184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b="1" dirty="0">
                <a:solidFill>
                  <a:srgbClr val="4B893B"/>
                </a:solidFill>
                <a:latin typeface="Calibri Light" panose="020F0302020204030204" pitchFamily="34" charset="0"/>
                <a:cs typeface="Calibri Light" panose="020F0302020204030204" pitchFamily="34" charset="0"/>
              </a:rPr>
              <a:t>Transactions</a:t>
            </a:r>
            <a:r>
              <a:rPr lang="en-ZA" dirty="0">
                <a:solidFill>
                  <a:prstClr val="black"/>
                </a:solidFill>
                <a:latin typeface="Calibri Light" panose="020F0302020204030204" pitchFamily="34" charset="0"/>
                <a:cs typeface="Calibri Light" panose="020F0302020204030204" pitchFamily="34" charset="0"/>
              </a:rPr>
              <a:t> taking place online and the </a:t>
            </a:r>
            <a:r>
              <a:rPr lang="en-ZA" b="1" dirty="0">
                <a:solidFill>
                  <a:srgbClr val="4B893B"/>
                </a:solidFill>
                <a:latin typeface="Calibri Light" panose="020F0302020204030204" pitchFamily="34" charset="0"/>
                <a:cs typeface="Calibri Light" panose="020F0302020204030204" pitchFamily="34" charset="0"/>
              </a:rPr>
              <a:t>sharing of data </a:t>
            </a:r>
            <a:r>
              <a:rPr lang="en-ZA" dirty="0">
                <a:solidFill>
                  <a:prstClr val="black"/>
                </a:solidFill>
                <a:latin typeface="Calibri Light" panose="020F0302020204030204" pitchFamily="34" charset="0"/>
                <a:cs typeface="Calibri Light" panose="020F0302020204030204" pitchFamily="34" charset="0"/>
              </a:rPr>
              <a:t>could both </a:t>
            </a:r>
            <a:r>
              <a:rPr lang="en-ZA" b="1" dirty="0">
                <a:solidFill>
                  <a:srgbClr val="4B893B"/>
                </a:solidFill>
                <a:latin typeface="Calibri Light" panose="020F0302020204030204" pitchFamily="34" charset="0"/>
                <a:cs typeface="Calibri Light" panose="020F0302020204030204" pitchFamily="34" charset="0"/>
              </a:rPr>
              <a:t>be done using blockchain technology</a:t>
            </a:r>
            <a:r>
              <a:rPr lang="en-ZA" b="1" dirty="0">
                <a:solidFill>
                  <a:prstClr val="black"/>
                </a:solidFill>
                <a:latin typeface="Calibri Light" panose="020F0302020204030204" pitchFamily="34" charset="0"/>
                <a:cs typeface="Calibri Light" panose="020F0302020204030204" pitchFamily="34" charset="0"/>
              </a:rPr>
              <a:t>: distributed data storage and multiple points for an audit trail. </a:t>
            </a: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solidFill>
                  <a:prstClr val="black"/>
                </a:solidFill>
                <a:latin typeface="Calibri Light" panose="020F0302020204030204" pitchFamily="34" charset="0"/>
                <a:cs typeface="Calibri Light" panose="020F0302020204030204" pitchFamily="34" charset="0"/>
              </a:rPr>
              <a:t>Hackers can currently infiltrate networks with relative ease and go to servers or storage devices and remove or change data. </a:t>
            </a:r>
            <a:r>
              <a:rPr lang="en-ZA" b="1" dirty="0">
                <a:solidFill>
                  <a:srgbClr val="4B893B"/>
                </a:solidFill>
                <a:latin typeface="Calibri Light" panose="020F0302020204030204" pitchFamily="34" charset="0"/>
                <a:cs typeface="Calibri Light" panose="020F0302020204030204" pitchFamily="34" charset="0"/>
              </a:rPr>
              <a:t>They would struggle to do this against the multiple targets they would need in a distributed blockchain model</a:t>
            </a:r>
            <a:r>
              <a:rPr lang="en-ZA" dirty="0">
                <a:solidFill>
                  <a:prstClr val="black"/>
                </a:solidFill>
                <a:latin typeface="Calibri Light" panose="020F0302020204030204" pitchFamily="34" charset="0"/>
                <a:cs typeface="Calibri Light" panose="020F0302020204030204" pitchFamily="34" charset="0"/>
              </a:rPr>
              <a:t>, however, as they would effectively have to target all members of the blockchain at the same time. </a:t>
            </a: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rgbClr val="4B893B"/>
                </a:solidFill>
                <a:latin typeface="Calibri Light" panose="020F0302020204030204" pitchFamily="34" charset="0"/>
                <a:cs typeface="Calibri Light" panose="020F0302020204030204" pitchFamily="34" charset="0"/>
              </a:rPr>
              <a:t>Blockchain would also offer a much higher level of protection to the integrity of data</a:t>
            </a:r>
            <a:r>
              <a:rPr lang="en-ZA" dirty="0">
                <a:solidFill>
                  <a:prstClr val="black"/>
                </a:solidFill>
                <a:latin typeface="Calibri Light" panose="020F0302020204030204" pitchFamily="34" charset="0"/>
                <a:cs typeface="Calibri Light" panose="020F0302020204030204" pitchFamily="34" charset="0"/>
              </a:rPr>
              <a:t>, since any data changed in only one part of the blockchain would be much quicker to spot than in traditional storage solutions. </a:t>
            </a: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solidFill>
                <a:prstClr val="black"/>
              </a:solidFill>
              <a:latin typeface="Calibri Light" panose="020F0302020204030204" pitchFamily="34" charset="0"/>
              <a:cs typeface="Calibri Light" panose="020F0302020204030204" pitchFamily="34" charset="0"/>
            </a:endParaRPr>
          </a:p>
          <a:p>
            <a:pPr algn="just">
              <a:lnSpc>
                <a:spcPct val="150000"/>
              </a:lnSpc>
            </a:pPr>
            <a:endParaRPr lang="en-ZA" dirty="0">
              <a:solidFill>
                <a:prstClr val="black"/>
              </a:solidFill>
              <a:latin typeface="Calibri Light" panose="020F0302020204030204" pitchFamily="34" charset="0"/>
              <a:cs typeface="Calibri Light" panose="020F0302020204030204" pitchFamily="34" charset="0"/>
            </a:endParaRPr>
          </a:p>
          <a:p>
            <a:pPr marL="800100" lvl="1" indent="-342900" algn="just">
              <a:lnSpc>
                <a:spcPct val="150000"/>
              </a:lnSpc>
              <a:buFont typeface="+mj-lt"/>
              <a:buAutoNum type="arabicPeriod"/>
            </a:pPr>
            <a:endParaRPr lang="en-ZA" dirty="0">
              <a:solidFill>
                <a:prstClr val="black"/>
              </a:solidFill>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7AB731DF-EBCA-498F-96C8-E3E944378D69}"/>
              </a:ext>
            </a:extLst>
          </p:cNvPr>
          <p:cNvSpPr txBox="1"/>
          <p:nvPr/>
        </p:nvSpPr>
        <p:spPr>
          <a:xfrm>
            <a:off x="228600" y="609600"/>
            <a:ext cx="8534400" cy="400110"/>
          </a:xfrm>
          <a:prstGeom prst="rect">
            <a:avLst/>
          </a:prstGeom>
          <a:noFill/>
        </p:spPr>
        <p:txBody>
          <a:bodyPr wrap="square" rtlCol="0">
            <a:spAutoFit/>
          </a:bodyPr>
          <a:lstStyle/>
          <a:p>
            <a:r>
              <a:rPr lang="en-ZA" sz="2000" b="1" dirty="0">
                <a:solidFill>
                  <a:srgbClr val="4B893B"/>
                </a:solidFill>
              </a:rPr>
              <a:t>INNOVATION IN SECURITY</a:t>
            </a:r>
          </a:p>
        </p:txBody>
      </p:sp>
    </p:spTree>
    <p:extLst>
      <p:ext uri="{BB962C8B-B14F-4D97-AF65-F5344CB8AC3E}">
        <p14:creationId xmlns:p14="http://schemas.microsoft.com/office/powerpoint/2010/main" val="1728367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53265" y="3445477"/>
            <a:ext cx="5943600" cy="400110"/>
          </a:xfrm>
          <a:prstGeom prst="rect">
            <a:avLst/>
          </a:prstGeom>
        </p:spPr>
        <p:txBody>
          <a:bodyPr wrap="square">
            <a:spAutoFit/>
          </a:bodyPr>
          <a:lstStyle/>
          <a:p>
            <a:r>
              <a:rPr lang="en-US" sz="2000" dirty="0">
                <a:solidFill>
                  <a:schemeClr val="bg1"/>
                </a:solidFill>
                <a:latin typeface="Segoe UI Light" pitchFamily="34" charset="0"/>
              </a:rPr>
              <a:t>CONCLUSIONS/ REFLECTIONS</a:t>
            </a:r>
            <a:endParaRPr lang="en-US" sz="2000" dirty="0">
              <a:solidFill>
                <a:schemeClr val="bg1"/>
              </a:solidFill>
              <a:latin typeface="Uni Sans Thin CAPS" pitchFamily="50" charset="0"/>
            </a:endParaRPr>
          </a:p>
        </p:txBody>
      </p:sp>
    </p:spTree>
    <p:extLst>
      <p:ext uri="{BB962C8B-B14F-4D97-AF65-F5344CB8AC3E}">
        <p14:creationId xmlns:p14="http://schemas.microsoft.com/office/powerpoint/2010/main" val="1359315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4343400"/>
            <a:ext cx="4572000" cy="304800"/>
          </a:xfrm>
        </p:spPr>
        <p:txBody>
          <a:bodyPr/>
          <a:lstStyle/>
          <a:p>
            <a:pPr lvl="0" algn="l">
              <a:spcBef>
                <a:spcPts val="0"/>
              </a:spcBef>
            </a:pPr>
            <a:r>
              <a:rPr lang="en-US" sz="2000" dirty="0">
                <a:solidFill>
                  <a:schemeClr val="tx1">
                    <a:lumMod val="85000"/>
                    <a:lumOff val="15000"/>
                  </a:schemeClr>
                </a:solidFill>
                <a:latin typeface="Segoe UI Light" pitchFamily="34" charset="0"/>
                <a:ea typeface="+mn-ea"/>
                <a:cs typeface="+mn-cs"/>
              </a:rPr>
              <a:t>PRIA CHETTY</a:t>
            </a:r>
            <a:br>
              <a:rPr lang="en-US" sz="2000" dirty="0">
                <a:solidFill>
                  <a:schemeClr val="tx1">
                    <a:lumMod val="85000"/>
                    <a:lumOff val="15000"/>
                  </a:schemeClr>
                </a:solidFill>
                <a:latin typeface="Segoe UI Light" pitchFamily="34" charset="0"/>
                <a:ea typeface="+mn-ea"/>
                <a:cs typeface="+mn-cs"/>
              </a:rPr>
            </a:br>
            <a:br>
              <a:rPr lang="en-US" sz="2000" dirty="0">
                <a:solidFill>
                  <a:schemeClr val="tx1">
                    <a:lumMod val="85000"/>
                    <a:lumOff val="15000"/>
                  </a:schemeClr>
                </a:solidFill>
                <a:latin typeface="Segoe UI Light" pitchFamily="34" charset="0"/>
                <a:ea typeface="+mn-ea"/>
                <a:cs typeface="+mn-cs"/>
              </a:rPr>
            </a:br>
            <a:r>
              <a:rPr lang="en-US" sz="1800" dirty="0">
                <a:solidFill>
                  <a:schemeClr val="tx1">
                    <a:lumMod val="85000"/>
                    <a:lumOff val="15000"/>
                  </a:schemeClr>
                </a:solidFill>
                <a:latin typeface="Segoe UI Light" pitchFamily="34" charset="0"/>
                <a:ea typeface="+mn-ea"/>
                <a:cs typeface="+mn-cs"/>
              </a:rPr>
              <a:t>p</a:t>
            </a:r>
            <a:r>
              <a:rPr lang="en-US" sz="1800" dirty="0">
                <a:solidFill>
                  <a:schemeClr val="tx1">
                    <a:lumMod val="85000"/>
                    <a:lumOff val="15000"/>
                  </a:schemeClr>
                </a:solidFill>
                <a:latin typeface="Segoe UI Light" pitchFamily="34" charset="0"/>
                <a:ea typeface="+mn-ea"/>
                <a:cs typeface="+mn-cs"/>
                <a:hlinkClick r:id="rId2">
                  <a:extLst>
                    <a:ext uri="{A12FA001-AC4F-418D-AE19-62706E023703}">
                      <ahyp:hlinkClr xmlns:ahyp="http://schemas.microsoft.com/office/drawing/2018/hyperlinkcolor" val="tx"/>
                    </a:ext>
                  </a:extLst>
                </a:hlinkClick>
              </a:rPr>
              <a:t>ria.chetty@endcode.org</a:t>
            </a:r>
            <a:br>
              <a:rPr lang="en-US" sz="1800" dirty="0">
                <a:solidFill>
                  <a:schemeClr val="tx1">
                    <a:lumMod val="85000"/>
                    <a:lumOff val="15000"/>
                  </a:schemeClr>
                </a:solidFill>
                <a:latin typeface="Segoe UI Light" pitchFamily="34" charset="0"/>
                <a:ea typeface="+mn-ea"/>
                <a:cs typeface="+mn-cs"/>
              </a:rPr>
            </a:br>
            <a:r>
              <a:rPr lang="en-US" sz="1800" dirty="0">
                <a:solidFill>
                  <a:schemeClr val="tx1">
                    <a:lumMod val="85000"/>
                    <a:lumOff val="15000"/>
                  </a:schemeClr>
                </a:solidFill>
                <a:latin typeface="Segoe UI Light" pitchFamily="34" charset="0"/>
                <a:ea typeface="+mn-ea"/>
                <a:cs typeface="+mn-cs"/>
              </a:rPr>
              <a:t>www.endcode.org</a:t>
            </a:r>
            <a:br>
              <a:rPr lang="en-US" sz="2000" dirty="0">
                <a:solidFill>
                  <a:schemeClr val="tx1">
                    <a:lumMod val="85000"/>
                    <a:lumOff val="15000"/>
                  </a:schemeClr>
                </a:solidFill>
                <a:latin typeface="Segoe UI Light" pitchFamily="34" charset="0"/>
                <a:ea typeface="+mn-ea"/>
                <a:cs typeface="+mn-cs"/>
              </a:rPr>
            </a:br>
            <a:endParaRPr lang="en-US" sz="2000" dirty="0">
              <a:solidFill>
                <a:schemeClr val="tx1">
                  <a:lumMod val="85000"/>
                  <a:lumOff val="15000"/>
                </a:schemeClr>
              </a:solidFill>
              <a:latin typeface="Segoe UI Light" pitchFamily="34" charset="0"/>
              <a:ea typeface="+mn-ea"/>
              <a:cs typeface="+mn-cs"/>
            </a:endParaRPr>
          </a:p>
        </p:txBody>
      </p:sp>
      <p:sp>
        <p:nvSpPr>
          <p:cNvPr id="4" name="Title 1"/>
          <p:cNvSpPr txBox="1">
            <a:spLocks/>
          </p:cNvSpPr>
          <p:nvPr/>
        </p:nvSpPr>
        <p:spPr>
          <a:xfrm>
            <a:off x="2971800" y="2590800"/>
            <a:ext cx="4953000" cy="457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lumMod val="75000"/>
                </a:schemeClr>
              </a:solidFill>
              <a:effectLst/>
              <a:uLnTx/>
              <a:uFillTx/>
              <a:latin typeface="Uni Sans Heavy CAPS" pitchFamily="50" charset="0"/>
              <a:ea typeface="+mj-ea"/>
              <a:cs typeface="+mj-cs"/>
            </a:endParaRPr>
          </a:p>
        </p:txBody>
      </p:sp>
      <p:sp>
        <p:nvSpPr>
          <p:cNvPr id="6" name="Rectangle 5"/>
          <p:cNvSpPr/>
          <p:nvPr/>
        </p:nvSpPr>
        <p:spPr>
          <a:xfrm>
            <a:off x="2971800" y="3409890"/>
            <a:ext cx="5943600" cy="400110"/>
          </a:xfrm>
          <a:prstGeom prst="rect">
            <a:avLst/>
          </a:prstGeom>
        </p:spPr>
        <p:txBody>
          <a:bodyPr wrap="square">
            <a:spAutoFit/>
          </a:bodyPr>
          <a:lstStyle/>
          <a:p>
            <a:r>
              <a:rPr lang="en-US" sz="2000" dirty="0">
                <a:solidFill>
                  <a:schemeClr val="bg1"/>
                </a:solidFill>
                <a:latin typeface="Segoe UI Light" pitchFamily="34" charset="0"/>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7498" y="457200"/>
            <a:ext cx="8534400" cy="400110"/>
          </a:xfrm>
          <a:prstGeom prst="rect">
            <a:avLst/>
          </a:prstGeom>
          <a:noFill/>
        </p:spPr>
        <p:txBody>
          <a:bodyPr wrap="square" rtlCol="0">
            <a:spAutoFit/>
          </a:bodyPr>
          <a:lstStyle/>
          <a:p>
            <a:r>
              <a:rPr lang="en-US" sz="2000" b="1" dirty="0">
                <a:solidFill>
                  <a:srgbClr val="4B893B"/>
                </a:solidFill>
              </a:rPr>
              <a:t>THE DIGITAL ECONOMY</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218049" y="870558"/>
            <a:ext cx="8707902" cy="6697346"/>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Each year, an increasing number of individuals acquire the means of accessing digital services through </a:t>
            </a:r>
            <a:r>
              <a:rPr lang="en-ZA" b="1" dirty="0">
                <a:latin typeface="Calibri Light" panose="020F0302020204030204" pitchFamily="34" charset="0"/>
                <a:cs typeface="Calibri Light" panose="020F0302020204030204" pitchFamily="34" charset="0"/>
              </a:rPr>
              <a:t>lower smartphone prices and greater and better quality network coverage</a:t>
            </a:r>
            <a:r>
              <a:rPr lang="en-ZA" dirty="0">
                <a:latin typeface="Calibri Light" panose="020F0302020204030204" pitchFamily="34" charset="0"/>
                <a:cs typeface="Calibri Light" panose="020F0302020204030204" pitchFamily="34" charset="0"/>
              </a:rPr>
              <a:t>. With this, the potential grows for more conventional services to shift to or to be further </a:t>
            </a:r>
            <a:r>
              <a:rPr lang="en-ZA" b="1" i="1" dirty="0">
                <a:solidFill>
                  <a:schemeClr val="accent1">
                    <a:lumMod val="75000"/>
                  </a:schemeClr>
                </a:solidFill>
                <a:latin typeface="Calibri Light" panose="020F0302020204030204" pitchFamily="34" charset="0"/>
                <a:cs typeface="Calibri Light" panose="020F0302020204030204" pitchFamily="34" charset="0"/>
              </a:rPr>
              <a:t>enabled in the digital world</a:t>
            </a:r>
            <a:r>
              <a:rPr lang="en-ZA" dirty="0">
                <a:latin typeface="Calibri Light" panose="020F0302020204030204" pitchFamily="34" charset="0"/>
                <a:cs typeface="Calibri Light" panose="020F0302020204030204" pitchFamily="34" charset="0"/>
              </a:rPr>
              <a:t>, as well as for </a:t>
            </a:r>
            <a:r>
              <a:rPr lang="en-ZA" b="1" i="1" dirty="0">
                <a:solidFill>
                  <a:schemeClr val="accent1">
                    <a:lumMod val="75000"/>
                  </a:schemeClr>
                </a:solidFill>
                <a:latin typeface="Calibri Light" panose="020F0302020204030204" pitchFamily="34" charset="0"/>
                <a:cs typeface="Calibri Light" panose="020F0302020204030204" pitchFamily="34" charset="0"/>
              </a:rPr>
              <a:t>new services </a:t>
            </a:r>
            <a:r>
              <a:rPr lang="en-ZA" dirty="0">
                <a:latin typeface="Calibri Light" panose="020F0302020204030204" pitchFamily="34" charset="0"/>
                <a:cs typeface="Calibri Light" panose="020F0302020204030204" pitchFamily="34" charset="0"/>
              </a:rPr>
              <a:t>to be created that can only exist online.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dirty="0">
                <a:latin typeface="Calibri Light" panose="020F0302020204030204" pitchFamily="34" charset="0"/>
                <a:cs typeface="Calibri Light" panose="020F0302020204030204" pitchFamily="34" charset="0"/>
              </a:rPr>
              <a:t>Laptop + Internet access = create an online business and begin marketing your goods or services to consumers and companies all over the globe. This has </a:t>
            </a:r>
            <a:r>
              <a:rPr lang="en-ZA" b="1" dirty="0">
                <a:latin typeface="Calibri Light" panose="020F0302020204030204" pitchFamily="34" charset="0"/>
                <a:cs typeface="Calibri Light" panose="020F0302020204030204" pitchFamily="34" charset="0"/>
              </a:rPr>
              <a:t>dramatically reduced the cost of entry to the business world, especially for small and medium enterprises (SMEs)</a:t>
            </a:r>
            <a:r>
              <a:rPr lang="en-ZA" dirty="0">
                <a:latin typeface="Calibri Light" panose="020F0302020204030204" pitchFamily="34" charset="0"/>
                <a:cs typeface="Calibri Light" panose="020F0302020204030204" pitchFamily="34" charset="0"/>
              </a:rPr>
              <a:t>. </a:t>
            </a:r>
          </a:p>
          <a:p>
            <a:pPr algn="just">
              <a:lnSpc>
                <a:spcPct val="150000"/>
              </a:lnSpc>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i="1" dirty="0">
                <a:latin typeface="Calibri Light" panose="020F0302020204030204" pitchFamily="34" charset="0"/>
                <a:cs typeface="Calibri Light" panose="020F0302020204030204" pitchFamily="34" charset="0"/>
              </a:rPr>
              <a:t>Cloud</a:t>
            </a:r>
            <a:r>
              <a:rPr lang="en-ZA" dirty="0">
                <a:latin typeface="Calibri Light" panose="020F0302020204030204" pitchFamily="34" charset="0"/>
                <a:cs typeface="Calibri Light" panose="020F0302020204030204" pitchFamily="34" charset="0"/>
              </a:rPr>
              <a:t> technology has also made it possible for businesses to start up in otherwise difficult </a:t>
            </a:r>
            <a:r>
              <a:rPr lang="en-ZA" b="1" i="1" dirty="0">
                <a:latin typeface="Calibri Light" panose="020F0302020204030204" pitchFamily="34" charset="0"/>
                <a:cs typeface="Calibri Light" panose="020F0302020204030204" pitchFamily="34" charset="0"/>
              </a:rPr>
              <a:t>data-heavy areas of business</a:t>
            </a:r>
            <a:r>
              <a:rPr lang="en-ZA" dirty="0">
                <a:latin typeface="Calibri Light" panose="020F0302020204030204" pitchFamily="34" charset="0"/>
                <a:cs typeface="Calibri Light" panose="020F0302020204030204" pitchFamily="34" charset="0"/>
              </a:rPr>
              <a:t>, such as </a:t>
            </a:r>
            <a:r>
              <a:rPr lang="en-ZA" b="1" i="1" dirty="0">
                <a:solidFill>
                  <a:schemeClr val="accent1">
                    <a:lumMod val="75000"/>
                  </a:schemeClr>
                </a:solidFill>
                <a:latin typeface="Calibri Light" panose="020F0302020204030204" pitchFamily="34" charset="0"/>
                <a:cs typeface="Calibri Light" panose="020F0302020204030204" pitchFamily="34" charset="0"/>
              </a:rPr>
              <a:t>banking and insurance</a:t>
            </a:r>
            <a:r>
              <a:rPr lang="en-ZA" dirty="0">
                <a:latin typeface="Calibri Light" panose="020F0302020204030204" pitchFamily="34" charset="0"/>
                <a:cs typeface="Calibri Light" panose="020F0302020204030204" pitchFamily="34" charset="0"/>
              </a:rPr>
              <a:t>.</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24895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r>
              <a:rPr lang="en-US" sz="2000" b="1" dirty="0">
                <a:solidFill>
                  <a:srgbClr val="4B893B"/>
                </a:solidFill>
              </a:rPr>
              <a:t>THE DIGITAL ECONOMY AS A ‘POWER’</a:t>
            </a:r>
            <a:endParaRPr lang="en-ZA" sz="2000" b="1" dirty="0"/>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382000" cy="3788858"/>
          </a:xfrm>
          <a:prstGeom prst="rect">
            <a:avLst/>
          </a:prstGeom>
          <a:noFill/>
        </p:spPr>
        <p:txBody>
          <a:bodyPr wrap="square" rtlCol="0">
            <a:spAutoFit/>
          </a:bodyPr>
          <a:lstStyle/>
          <a:p>
            <a:pPr marL="285750" indent="-285750" algn="just">
              <a:lnSpc>
                <a:spcPct val="150000"/>
              </a:lnSpc>
              <a:buFont typeface="Arial Unicode MS" panose="020B0604020202020204" pitchFamily="34" charset="-128"/>
              <a:buChar char="⌊"/>
            </a:pPr>
            <a:r>
              <a:rPr lang="en-ZA" b="1" dirty="0">
                <a:latin typeface="Calibri Light" panose="020F0302020204030204" pitchFamily="34" charset="0"/>
                <a:cs typeface="Calibri Light" panose="020F0302020204030204" pitchFamily="34" charset="0"/>
              </a:rPr>
              <a:t>International trading platforms</a:t>
            </a:r>
            <a:r>
              <a:rPr lang="en-ZA" dirty="0">
                <a:latin typeface="Calibri Light" panose="020F0302020204030204" pitchFamily="34" charset="0"/>
                <a:cs typeface="Calibri Light" panose="020F0302020204030204" pitchFamily="34" charset="0"/>
              </a:rPr>
              <a:t>, such as Alibaba and Amazon, help </a:t>
            </a:r>
            <a:r>
              <a:rPr lang="en-ZA" b="1" dirty="0">
                <a:latin typeface="Calibri Light" panose="020F0302020204030204" pitchFamily="34" charset="0"/>
                <a:cs typeface="Calibri Light" panose="020F0302020204030204" pitchFamily="34" charset="0"/>
              </a:rPr>
              <a:t>drive sales </a:t>
            </a:r>
            <a:r>
              <a:rPr lang="en-ZA" dirty="0">
                <a:latin typeface="Calibri Light" panose="020F0302020204030204" pitchFamily="34" charset="0"/>
                <a:cs typeface="Calibri Light" panose="020F0302020204030204" pitchFamily="34" charset="0"/>
              </a:rPr>
              <a:t>for Asia- and Pacific-based SMEs. Through these platforms, they can </a:t>
            </a:r>
            <a:r>
              <a:rPr lang="en-ZA" b="1" dirty="0">
                <a:latin typeface="Calibri Light" panose="020F0302020204030204" pitchFamily="34" charset="0"/>
                <a:cs typeface="Calibri Light" panose="020F0302020204030204" pitchFamily="34" charset="0"/>
              </a:rPr>
              <a:t>reach a global audience</a:t>
            </a:r>
            <a:r>
              <a:rPr lang="en-ZA" dirty="0">
                <a:latin typeface="Calibri Light" panose="020F0302020204030204" pitchFamily="34" charset="0"/>
                <a:cs typeface="Calibri Light" panose="020F0302020204030204" pitchFamily="34" charset="0"/>
              </a:rPr>
              <a:t>, while the platforms themselves offer additional services, such as handling shipping and customer management. </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i="1" dirty="0">
                <a:solidFill>
                  <a:schemeClr val="accent1">
                    <a:lumMod val="75000"/>
                  </a:schemeClr>
                </a:solidFill>
                <a:latin typeface="Calibri Light" panose="020F0302020204030204" pitchFamily="34" charset="0"/>
                <a:cs typeface="Calibri Light" panose="020F0302020204030204" pitchFamily="34" charset="0"/>
              </a:rPr>
              <a:t>The digital economy has the ability to uplift and connect individuals, businesses, nations and continents.</a:t>
            </a:r>
          </a:p>
          <a:p>
            <a:pPr marL="285750" indent="-285750" algn="just">
              <a:lnSpc>
                <a:spcPct val="150000"/>
              </a:lnSpc>
              <a:buFont typeface="Arial Unicode MS" panose="020B0604020202020204" pitchFamily="34" charset="-128"/>
              <a:buChar char="⌊"/>
            </a:pPr>
            <a:endParaRPr lang="en-ZA" dirty="0">
              <a:latin typeface="Calibri Light" panose="020F0302020204030204" pitchFamily="34" charset="0"/>
              <a:cs typeface="Calibri Light" panose="020F0302020204030204" pitchFamily="34" charset="0"/>
            </a:endParaRPr>
          </a:p>
          <a:p>
            <a:pPr marL="285750" indent="-285750" algn="just">
              <a:lnSpc>
                <a:spcPct val="150000"/>
              </a:lnSpc>
              <a:buFont typeface="Arial Unicode MS" panose="020B0604020202020204" pitchFamily="34" charset="-128"/>
              <a:buChar char="⌊"/>
            </a:pPr>
            <a:r>
              <a:rPr lang="en-ZA" b="1" dirty="0">
                <a:solidFill>
                  <a:srgbClr val="262626"/>
                </a:solidFill>
                <a:latin typeface="Calibri Light" panose="020F0302020204030204" pitchFamily="34" charset="0"/>
                <a:cs typeface="Calibri Light" panose="020F0302020204030204" pitchFamily="34" charset="0"/>
              </a:rPr>
              <a:t>There is tremendous potential for growth and prosperity in the new digital ecosystem.</a:t>
            </a:r>
          </a:p>
        </p:txBody>
      </p:sp>
    </p:spTree>
    <p:extLst>
      <p:ext uri="{BB962C8B-B14F-4D97-AF65-F5344CB8AC3E}">
        <p14:creationId xmlns:p14="http://schemas.microsoft.com/office/powerpoint/2010/main" val="3124712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89F63-F641-47B7-A93D-407D2309A5B1}"/>
              </a:ext>
            </a:extLst>
          </p:cNvPr>
          <p:cNvSpPr>
            <a:spLocks noGrp="1"/>
          </p:cNvSpPr>
          <p:nvPr>
            <p:ph type="title"/>
          </p:nvPr>
        </p:nvSpPr>
        <p:spPr>
          <a:xfrm>
            <a:off x="571500" y="1371600"/>
            <a:ext cx="8001000" cy="3848100"/>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sz="27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None of our documented aspirations - the 2030 Agenda for Sustainable Development, Agenda 2063 – the Africa we want, Africa Continental Free Trade Area, Boosting Intra Africa trade, the Single African Air Transport Market can be achieved without significant advancements in information and communication technology…</a:t>
            </a:r>
            <a:br>
              <a:rPr lang="en-US" sz="27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br>
            <a:br>
              <a:rPr lang="en-US" sz="27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br>
            <a:r>
              <a:rPr lang="en-US" sz="16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Lecture delivered by Dr </a:t>
            </a:r>
            <a:r>
              <a:rPr lang="en-US" sz="1600" dirty="0" err="1">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Omobola</a:t>
            </a:r>
            <a:r>
              <a:rPr lang="en-US" sz="1600" dirty="0">
                <a:ln w="0"/>
                <a:solidFill>
                  <a:schemeClr val="accent1"/>
                </a:solidFill>
                <a:effectLst>
                  <a:outerShdw blurRad="38100" dist="25400" dir="5400000" algn="ctr" rotWithShape="0">
                    <a:srgbClr val="6E747A">
                      <a:alpha val="43000"/>
                    </a:srgbClr>
                  </a:outerShdw>
                </a:effectLst>
                <a:latin typeface="Calibri Light" panose="020F0302020204030204" pitchFamily="34" charset="0"/>
                <a:cs typeface="Calibri Light" panose="020F0302020204030204" pitchFamily="34" charset="0"/>
              </a:rPr>
              <a:t> Johnson: Digital Transformation of Africa - Hype or Reality</a:t>
            </a:r>
            <a:r>
              <a:rPr lang="en-US" sz="1600" dirty="0">
                <a:ln w="0"/>
                <a:solidFill>
                  <a:schemeClr val="accent1"/>
                </a:solidFill>
                <a:effectLst>
                  <a:outerShdw blurRad="38100" dist="25400" dir="5400000" algn="ctr" rotWithShape="0">
                    <a:srgbClr val="6E747A">
                      <a:alpha val="43000"/>
                    </a:srgbClr>
                  </a:outerShdw>
                </a:effectLst>
              </a:rPr>
              <a:t>?</a:t>
            </a:r>
            <a:endParaRPr lang="en-ZA" sz="16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47273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FC536A-48F8-467B-A596-4E0DC0F3E817}"/>
              </a:ext>
            </a:extLst>
          </p:cNvPr>
          <p:cNvPicPr>
            <a:picLocks noChangeAspect="1"/>
          </p:cNvPicPr>
          <p:nvPr/>
        </p:nvPicPr>
        <p:blipFill>
          <a:blip r:embed="rId2"/>
          <a:stretch>
            <a:fillRect/>
          </a:stretch>
        </p:blipFill>
        <p:spPr>
          <a:xfrm>
            <a:off x="152400" y="228600"/>
            <a:ext cx="7010400" cy="5638800"/>
          </a:xfrm>
          <a:prstGeom prst="rect">
            <a:avLst/>
          </a:prstGeom>
        </p:spPr>
      </p:pic>
      <p:sp>
        <p:nvSpPr>
          <p:cNvPr id="3" name="TextBox 2">
            <a:extLst>
              <a:ext uri="{FF2B5EF4-FFF2-40B4-BE49-F238E27FC236}">
                <a16:creationId xmlns:a16="http://schemas.microsoft.com/office/drawing/2014/main" id="{F9B63D75-EDF9-4BFB-B2DD-E90B405634D6}"/>
              </a:ext>
            </a:extLst>
          </p:cNvPr>
          <p:cNvSpPr txBox="1"/>
          <p:nvPr/>
        </p:nvSpPr>
        <p:spPr>
          <a:xfrm>
            <a:off x="152400" y="6248400"/>
            <a:ext cx="7543800" cy="276999"/>
          </a:xfrm>
          <a:prstGeom prst="rect">
            <a:avLst/>
          </a:prstGeom>
          <a:noFill/>
        </p:spPr>
        <p:txBody>
          <a:bodyPr wrap="square" rtlCol="0">
            <a:spAutoFit/>
          </a:bodyPr>
          <a:lstStyle/>
          <a:p>
            <a:r>
              <a:rPr lang="en-ZA" sz="1200" dirty="0"/>
              <a:t>https://www.protocam.com/learningcenter/blog/optimized-3d-production/industrial-revolution2-spacenews-com/</a:t>
            </a:r>
          </a:p>
        </p:txBody>
      </p:sp>
    </p:spTree>
    <p:extLst>
      <p:ext uri="{BB962C8B-B14F-4D97-AF65-F5344CB8AC3E}">
        <p14:creationId xmlns:p14="http://schemas.microsoft.com/office/powerpoint/2010/main" val="2208505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09600"/>
            <a:ext cx="853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893B"/>
                </a:solidFill>
                <a:effectLst/>
                <a:uLnTx/>
                <a:uFillTx/>
                <a:latin typeface="Calibri"/>
                <a:ea typeface="+mn-ea"/>
                <a:cs typeface="+mn-cs"/>
              </a:rPr>
              <a:t>DATA, THE NEW ‘OIL’ DRIVING THE DIGITAL ECONOMY</a:t>
            </a:r>
            <a:r>
              <a:rPr kumimoji="0" lang="en-US" sz="2000" b="1" i="0" u="none" strike="noStrike" kern="1200" cap="none" spc="0" normalizeH="0" baseline="0" noProof="0" dirty="0">
                <a:ln>
                  <a:noFill/>
                </a:ln>
                <a:solidFill>
                  <a:srgbClr val="4B893B"/>
                </a:solidFill>
                <a:effectLst/>
                <a:uLnTx/>
                <a:uFillTx/>
                <a:latin typeface="Uni Sans Heavy CAPS" pitchFamily="50" charset="0"/>
                <a:ea typeface="+mn-ea"/>
                <a:cs typeface="+mn-cs"/>
              </a:rPr>
              <a:t> </a:t>
            </a:r>
            <a:endParaRPr kumimoji="0" lang="en-ZA" sz="2000" b="1" i="0" u="none" strike="noStrike" kern="1200" cap="none" spc="0" normalizeH="0" baseline="0" noProof="0" dirty="0">
              <a:ln>
                <a:noFill/>
              </a:ln>
              <a:solidFill>
                <a:srgbClr val="262626"/>
              </a:solidFill>
              <a:effectLst/>
              <a:uLnTx/>
              <a:uFillTx/>
              <a:latin typeface="segoe UI"/>
              <a:ea typeface="+mn-ea"/>
              <a:cs typeface="+mn-cs"/>
            </a:endParaRPr>
          </a:p>
        </p:txBody>
      </p:sp>
      <p:sp>
        <p:nvSpPr>
          <p:cNvPr id="2" name="TextBox 1">
            <a:extLst>
              <a:ext uri="{FF2B5EF4-FFF2-40B4-BE49-F238E27FC236}">
                <a16:creationId xmlns:a16="http://schemas.microsoft.com/office/drawing/2014/main" id="{86171086-862A-A648-BB45-3CFF37909034}"/>
              </a:ext>
            </a:extLst>
          </p:cNvPr>
          <p:cNvSpPr txBox="1"/>
          <p:nvPr/>
        </p:nvSpPr>
        <p:spPr>
          <a:xfrm>
            <a:off x="304800" y="1171346"/>
            <a:ext cx="8382000" cy="5450851"/>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Tx/>
              <a:buSzTx/>
              <a:buFont typeface="Arial Unicode MS" panose="020B0604020202020204" pitchFamily="34" charset="-128"/>
              <a:buChar char="⌊"/>
              <a:tabLst/>
              <a:defRPr/>
            </a:pPr>
            <a:r>
              <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rPr>
              <a:t>Without a doubt, </a:t>
            </a:r>
            <a:r>
              <a:rPr kumimoji="0" lang="en-ZA" sz="1800" b="1"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rPr>
              <a:t>data has become one of the most valuable commodities in the world</a:t>
            </a:r>
            <a:r>
              <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rPr>
              <a:t>, with </a:t>
            </a:r>
            <a:r>
              <a:rPr kumimoji="0" lang="en-ZA" sz="1800" b="0" i="0" u="none" strike="noStrike" kern="1200" cap="none" spc="0" normalizeH="0" baseline="0" noProof="0" dirty="0" err="1">
                <a:ln>
                  <a:noFill/>
                </a:ln>
                <a:solidFill>
                  <a:srgbClr val="262626"/>
                </a:solidFill>
                <a:effectLst/>
                <a:uLnTx/>
                <a:uFillTx/>
                <a:latin typeface="Calibri Light" panose="020F0302020204030204" pitchFamily="34" charset="0"/>
                <a:ea typeface="+mn-ea"/>
                <a:cs typeface="Calibri Light" panose="020F0302020204030204" pitchFamily="34" charset="0"/>
              </a:rPr>
              <a:t>continusing</a:t>
            </a:r>
            <a:r>
              <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rPr>
              <a:t> increases in digitalisation. Companies such as Amazon, Apple, Facebook and Google dominate the top of the list of the world’s most valuable companies, leading some to proclaim that data is the new oil.</a:t>
            </a:r>
          </a:p>
          <a:p>
            <a:pPr marL="285750" lvl="0" indent="-285750" algn="just">
              <a:lnSpc>
                <a:spcPct val="150000"/>
              </a:lnSpc>
              <a:buFont typeface="Arial Unicode MS" panose="020B0604020202020204" pitchFamily="34" charset="-128"/>
              <a:buChar char="⌊"/>
            </a:pPr>
            <a:endParaRPr lang="en-ZA" b="1" i="1" dirty="0">
              <a:solidFill>
                <a:schemeClr val="accent1">
                  <a:lumMod val="75000"/>
                </a:schemeClr>
              </a:solidFill>
              <a:latin typeface="Calibri Light" panose="020F0302020204030204" pitchFamily="34" charset="0"/>
              <a:cs typeface="Calibri Light" panose="020F0302020204030204" pitchFamily="34" charset="0"/>
            </a:endParaRPr>
          </a:p>
          <a:p>
            <a:pPr marL="285750" lvl="0" indent="-285750" algn="just">
              <a:lnSpc>
                <a:spcPct val="150000"/>
              </a:lnSpc>
              <a:buFont typeface="Arial Unicode MS" panose="020B0604020202020204" pitchFamily="34" charset="-128"/>
              <a:buChar char="⌊"/>
            </a:pPr>
            <a:r>
              <a:rPr lang="en-ZA" dirty="0">
                <a:solidFill>
                  <a:srgbClr val="262626"/>
                </a:solidFill>
                <a:latin typeface="Calibri Light" panose="020F0302020204030204" pitchFamily="34" charset="0"/>
                <a:cs typeface="Calibri Light" panose="020F0302020204030204" pitchFamily="34" charset="0"/>
              </a:rPr>
              <a:t>Data is the new </a:t>
            </a:r>
            <a:r>
              <a:rPr lang="en-ZA" b="1" dirty="0">
                <a:solidFill>
                  <a:srgbClr val="262626"/>
                </a:solidFill>
                <a:latin typeface="Calibri Light" panose="020F0302020204030204" pitchFamily="34" charset="0"/>
                <a:cs typeface="Calibri Light" panose="020F0302020204030204" pitchFamily="34" charset="0"/>
              </a:rPr>
              <a:t>currency for businesses</a:t>
            </a:r>
            <a:r>
              <a:rPr lang="en-ZA" dirty="0">
                <a:solidFill>
                  <a:srgbClr val="262626"/>
                </a:solidFill>
                <a:latin typeface="Calibri Light" panose="020F0302020204030204" pitchFamily="34" charset="0"/>
                <a:cs typeface="Calibri Light" panose="020F030202020403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rPr>
              <a:t> </a:t>
            </a:r>
          </a:p>
          <a:p>
            <a:pPr marL="285750" lvl="0" indent="-285750" algn="just">
              <a:lnSpc>
                <a:spcPct val="150000"/>
              </a:lnSpc>
              <a:buFont typeface="Arial Unicode MS" panose="020B0604020202020204" pitchFamily="34" charset="-128"/>
              <a:buChar char="⌊"/>
            </a:pPr>
            <a:r>
              <a:rPr kumimoji="0" lang="en-ZA" sz="1800" b="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rPr>
              <a:t>Transactions and communications are </a:t>
            </a:r>
            <a:r>
              <a:rPr kumimoji="0" lang="en-ZA" sz="1800" b="1"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rPr>
              <a:t>dependent on attribution and identity</a:t>
            </a:r>
            <a:r>
              <a:rPr kumimoji="0" lang="en-ZA" sz="1800" b="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Unicode MS" panose="020B0604020202020204" pitchFamily="34" charset="-128"/>
              <a:buChar char="⌊"/>
              <a:tabLst/>
              <a:defRPr/>
            </a:pPr>
            <a:r>
              <a:rPr kumimoji="0" lang="en-ZA" sz="1800" b="1" i="1" u="none" strike="noStrike" kern="1200" cap="none" spc="0" normalizeH="0" baseline="0" noProof="0" dirty="0">
                <a:ln>
                  <a:noFill/>
                </a:ln>
                <a:solidFill>
                  <a:schemeClr val="accent1">
                    <a:lumMod val="75000"/>
                  </a:schemeClr>
                </a:solidFill>
                <a:effectLst/>
                <a:uLnTx/>
                <a:uFillTx/>
                <a:latin typeface="Calibri Light" panose="020F0302020204030204" pitchFamily="34" charset="0"/>
                <a:ea typeface="+mn-ea"/>
                <a:cs typeface="Calibri Light" panose="020F0302020204030204" pitchFamily="34" charset="0"/>
              </a:rPr>
              <a:t>Data, especially personal-data or collections of anonymised data, power the Digital Economy.</a:t>
            </a:r>
          </a:p>
          <a:p>
            <a:pPr marL="285750" marR="0" lvl="0" indent="-285750" algn="just" defTabSz="914400" rtl="0" eaLnBrk="1" fontAlgn="auto" latinLnBrk="0" hangingPunct="1">
              <a:lnSpc>
                <a:spcPct val="150000"/>
              </a:lnSpc>
              <a:spcBef>
                <a:spcPts val="0"/>
              </a:spcBef>
              <a:spcAft>
                <a:spcPts val="0"/>
              </a:spcAft>
              <a:buClrTx/>
              <a:buSzTx/>
              <a:buFont typeface="Arial Unicode MS" panose="020B0604020202020204" pitchFamily="34" charset="-128"/>
              <a:buChar char="⌊"/>
              <a:tabLst/>
              <a:defRPr/>
            </a:pPr>
            <a:endPar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Unicode MS" panose="020B0604020202020204" pitchFamily="34" charset="-128"/>
              <a:buChar char="⌊"/>
              <a:tabLst/>
              <a:defRPr/>
            </a:pPr>
            <a:endParaRPr kumimoji="0" lang="en-ZA" sz="1800" b="0" i="0" u="none" strike="noStrike" kern="1200" cap="none" spc="0" normalizeH="0" baseline="0" noProof="0" dirty="0">
              <a:ln>
                <a:noFill/>
              </a:ln>
              <a:solidFill>
                <a:srgbClr val="262626"/>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3096729439"/>
      </p:ext>
    </p:extLst>
  </p:cSld>
  <p:clrMapOvr>
    <a:masterClrMapping/>
  </p:clrMapOvr>
</p:sld>
</file>

<file path=ppt/theme/theme1.xml><?xml version="1.0" encoding="utf-8"?>
<a:theme xmlns:a="http://schemas.openxmlformats.org/drawingml/2006/main" name="Office Theme">
  <a:themeElements>
    <a:clrScheme name="Endcode">
      <a:dk1>
        <a:srgbClr val="262626"/>
      </a:dk1>
      <a:lt1>
        <a:sysClr val="window" lastClr="FFFFFF"/>
      </a:lt1>
      <a:dk2>
        <a:srgbClr val="262626"/>
      </a:dk2>
      <a:lt2>
        <a:srgbClr val="EEECE1"/>
      </a:lt2>
      <a:accent1>
        <a:srgbClr val="4B893B"/>
      </a:accent1>
      <a:accent2>
        <a:srgbClr val="4B893B"/>
      </a:accent2>
      <a:accent3>
        <a:srgbClr val="262626"/>
      </a:accent3>
      <a:accent4>
        <a:srgbClr val="3F3F3F"/>
      </a:accent4>
      <a:accent5>
        <a:srgbClr val="4B893B"/>
      </a:accent5>
      <a:accent6>
        <a:srgbClr val="4B893B"/>
      </a:accent6>
      <a:hlink>
        <a:srgbClr val="4B893B"/>
      </a:hlink>
      <a:folHlink>
        <a:srgbClr val="4B893B"/>
      </a:folHlink>
    </a:clrScheme>
    <a:fontScheme name="Custom 1">
      <a:majorFont>
        <a:latin typeface="segoe U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Endcode">
      <a:dk1>
        <a:srgbClr val="262626"/>
      </a:dk1>
      <a:lt1>
        <a:sysClr val="window" lastClr="FFFFFF"/>
      </a:lt1>
      <a:dk2>
        <a:srgbClr val="262626"/>
      </a:dk2>
      <a:lt2>
        <a:srgbClr val="EEECE1"/>
      </a:lt2>
      <a:accent1>
        <a:srgbClr val="4B893B"/>
      </a:accent1>
      <a:accent2>
        <a:srgbClr val="4B893B"/>
      </a:accent2>
      <a:accent3>
        <a:srgbClr val="262626"/>
      </a:accent3>
      <a:accent4>
        <a:srgbClr val="3F3F3F"/>
      </a:accent4>
      <a:accent5>
        <a:srgbClr val="4B893B"/>
      </a:accent5>
      <a:accent6>
        <a:srgbClr val="4B893B"/>
      </a:accent6>
      <a:hlink>
        <a:srgbClr val="4B893B"/>
      </a:hlink>
      <a:folHlink>
        <a:srgbClr val="4B893B"/>
      </a:folHlink>
    </a:clrScheme>
    <a:fontScheme name="Custom 1">
      <a:majorFont>
        <a:latin typeface="segoe U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17178</TotalTime>
  <Words>3602</Words>
  <Application>Microsoft Office PowerPoint</Application>
  <PresentationFormat>On-screen Show (4:3)</PresentationFormat>
  <Paragraphs>232</Paragraphs>
  <Slides>45</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45</vt:i4>
      </vt:variant>
    </vt:vector>
  </HeadingPairs>
  <TitlesOfParts>
    <vt:vector size="58" baseType="lpstr">
      <vt:lpstr>Arial Unicode MS</vt:lpstr>
      <vt:lpstr>Arial</vt:lpstr>
      <vt:lpstr>Calibri</vt:lpstr>
      <vt:lpstr>Calibri Light</vt:lpstr>
      <vt:lpstr>segoe UI</vt:lpstr>
      <vt:lpstr>Segoe UI Light</vt:lpstr>
      <vt:lpstr>Uni Sans Heavy CAPS</vt:lpstr>
      <vt:lpstr>Uni Sans Thin CAPS</vt:lpstr>
      <vt:lpstr>Office Theme</vt:lpstr>
      <vt:lpstr>Custom Design</vt:lpstr>
      <vt:lpstr>1_Custom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None of our documented aspirations - the 2030 Agenda for Sustainable Development, Agenda 2063 – the Africa we want, Africa Continental Free Trade Area, Boosting Intra Africa trade, the Single African Air Transport Market can be achieved without significant advancements in information and communication technology…  Lecture delivered by Dr Omobola Johnson: Digital Transformation of Africa - Hype or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PRIA CHETTY  pria.chetty@endcode.org www.endcode.org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Anja</dc:creator>
  <cp:lastModifiedBy>Pria Chetty</cp:lastModifiedBy>
  <cp:revision>571</cp:revision>
  <dcterms:created xsi:type="dcterms:W3CDTF">2016-10-06T07:18:18Z</dcterms:created>
  <dcterms:modified xsi:type="dcterms:W3CDTF">2019-07-29T08:51:37Z</dcterms:modified>
</cp:coreProperties>
</file>